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9"/>
  </p:notesMasterIdLst>
  <p:sldIdLst>
    <p:sldId id="256" r:id="rId2"/>
    <p:sldId id="262" r:id="rId3"/>
    <p:sldId id="257" r:id="rId4"/>
    <p:sldId id="258" r:id="rId5"/>
    <p:sldId id="259" r:id="rId6"/>
    <p:sldId id="260" r:id="rId7"/>
    <p:sldId id="269" r:id="rId8"/>
    <p:sldId id="268" r:id="rId9"/>
    <p:sldId id="270" r:id="rId10"/>
    <p:sldId id="271" r:id="rId11"/>
    <p:sldId id="273" r:id="rId12"/>
    <p:sldId id="274" r:id="rId13"/>
    <p:sldId id="286" r:id="rId14"/>
    <p:sldId id="287" r:id="rId15"/>
    <p:sldId id="276" r:id="rId16"/>
    <p:sldId id="277" r:id="rId17"/>
    <p:sldId id="278" r:id="rId18"/>
    <p:sldId id="275" r:id="rId19"/>
    <p:sldId id="279" r:id="rId20"/>
    <p:sldId id="280" r:id="rId21"/>
    <p:sldId id="297" r:id="rId22"/>
    <p:sldId id="298" r:id="rId23"/>
    <p:sldId id="283" r:id="rId24"/>
    <p:sldId id="284" r:id="rId25"/>
    <p:sldId id="285" r:id="rId26"/>
    <p:sldId id="299" r:id="rId27"/>
    <p:sldId id="300" r:id="rId28"/>
    <p:sldId id="303" r:id="rId29"/>
    <p:sldId id="302" r:id="rId30"/>
    <p:sldId id="301" r:id="rId31"/>
    <p:sldId id="307" r:id="rId32"/>
    <p:sldId id="309" r:id="rId33"/>
    <p:sldId id="308" r:id="rId34"/>
    <p:sldId id="311" r:id="rId35"/>
    <p:sldId id="312" r:id="rId36"/>
    <p:sldId id="313" r:id="rId37"/>
    <p:sldId id="314" r:id="rId38"/>
    <p:sldId id="315" r:id="rId39"/>
    <p:sldId id="316" r:id="rId40"/>
    <p:sldId id="317" r:id="rId41"/>
    <p:sldId id="318" r:id="rId42"/>
    <p:sldId id="319" r:id="rId43"/>
    <p:sldId id="320" r:id="rId44"/>
    <p:sldId id="322" r:id="rId45"/>
    <p:sldId id="321" r:id="rId46"/>
    <p:sldId id="324" r:id="rId47"/>
    <p:sldId id="325" r:id="rId48"/>
    <p:sldId id="326" r:id="rId49"/>
    <p:sldId id="327" r:id="rId50"/>
    <p:sldId id="332" r:id="rId51"/>
    <p:sldId id="333" r:id="rId52"/>
    <p:sldId id="328" r:id="rId53"/>
    <p:sldId id="334" r:id="rId54"/>
    <p:sldId id="335" r:id="rId55"/>
    <p:sldId id="336" r:id="rId56"/>
    <p:sldId id="337" r:id="rId57"/>
    <p:sldId id="338" r:id="rId58"/>
    <p:sldId id="339" r:id="rId59"/>
    <p:sldId id="330" r:id="rId60"/>
    <p:sldId id="342" r:id="rId61"/>
    <p:sldId id="355" r:id="rId62"/>
    <p:sldId id="356" r:id="rId63"/>
    <p:sldId id="343" r:id="rId64"/>
    <p:sldId id="344" r:id="rId65"/>
    <p:sldId id="345" r:id="rId66"/>
    <p:sldId id="347" r:id="rId67"/>
    <p:sldId id="348" r:id="rId68"/>
    <p:sldId id="350" r:id="rId69"/>
    <p:sldId id="351" r:id="rId70"/>
    <p:sldId id="349" r:id="rId71"/>
    <p:sldId id="352" r:id="rId72"/>
    <p:sldId id="367" r:id="rId73"/>
    <p:sldId id="368" r:id="rId74"/>
    <p:sldId id="372" r:id="rId75"/>
    <p:sldId id="373" r:id="rId76"/>
    <p:sldId id="374" r:id="rId77"/>
    <p:sldId id="370" r:id="rId78"/>
    <p:sldId id="371" r:id="rId79"/>
    <p:sldId id="369" r:id="rId80"/>
    <p:sldId id="378" r:id="rId81"/>
    <p:sldId id="379" r:id="rId82"/>
    <p:sldId id="382" r:id="rId83"/>
    <p:sldId id="380" r:id="rId84"/>
    <p:sldId id="381" r:id="rId85"/>
    <p:sldId id="385" r:id="rId86"/>
    <p:sldId id="386" r:id="rId87"/>
    <p:sldId id="387" r:id="rId88"/>
    <p:sldId id="388" r:id="rId89"/>
    <p:sldId id="389" r:id="rId90"/>
    <p:sldId id="391" r:id="rId91"/>
    <p:sldId id="390" r:id="rId92"/>
    <p:sldId id="392" r:id="rId93"/>
    <p:sldId id="393" r:id="rId94"/>
    <p:sldId id="394" r:id="rId95"/>
    <p:sldId id="396" r:id="rId96"/>
    <p:sldId id="397" r:id="rId97"/>
    <p:sldId id="398" r:id="rId98"/>
    <p:sldId id="400" r:id="rId99"/>
    <p:sldId id="399" r:id="rId100"/>
    <p:sldId id="401" r:id="rId101"/>
    <p:sldId id="402" r:id="rId102"/>
    <p:sldId id="404" r:id="rId103"/>
    <p:sldId id="403" r:id="rId104"/>
    <p:sldId id="405" r:id="rId105"/>
    <p:sldId id="407" r:id="rId106"/>
    <p:sldId id="408" r:id="rId107"/>
    <p:sldId id="410" r:id="rId108"/>
    <p:sldId id="412" r:id="rId109"/>
    <p:sldId id="428" r:id="rId110"/>
    <p:sldId id="429" r:id="rId111"/>
    <p:sldId id="415" r:id="rId112"/>
    <p:sldId id="414" r:id="rId113"/>
    <p:sldId id="416" r:id="rId114"/>
    <p:sldId id="422" r:id="rId115"/>
    <p:sldId id="423" r:id="rId116"/>
    <p:sldId id="424" r:id="rId117"/>
    <p:sldId id="417" r:id="rId118"/>
    <p:sldId id="442" r:id="rId119"/>
    <p:sldId id="443" r:id="rId120"/>
    <p:sldId id="444" r:id="rId121"/>
    <p:sldId id="445" r:id="rId122"/>
    <p:sldId id="446" r:id="rId123"/>
    <p:sldId id="447" r:id="rId124"/>
    <p:sldId id="448" r:id="rId125"/>
    <p:sldId id="449" r:id="rId126"/>
    <p:sldId id="450" r:id="rId127"/>
    <p:sldId id="451" r:id="rId128"/>
    <p:sldId id="452" r:id="rId129"/>
    <p:sldId id="453" r:id="rId130"/>
    <p:sldId id="456" r:id="rId131"/>
    <p:sldId id="454" r:id="rId132"/>
    <p:sldId id="455" r:id="rId133"/>
    <p:sldId id="439" r:id="rId134"/>
    <p:sldId id="413" r:id="rId135"/>
    <p:sldId id="478" r:id="rId136"/>
    <p:sldId id="409" r:id="rId137"/>
    <p:sldId id="470" r:id="rId138"/>
    <p:sldId id="463" r:id="rId139"/>
    <p:sldId id="466" r:id="rId140"/>
    <p:sldId id="465" r:id="rId141"/>
    <p:sldId id="467" r:id="rId142"/>
    <p:sldId id="468" r:id="rId143"/>
    <p:sldId id="488" r:id="rId144"/>
    <p:sldId id="489" r:id="rId145"/>
    <p:sldId id="477" r:id="rId146"/>
    <p:sldId id="491" r:id="rId147"/>
    <p:sldId id="498" r:id="rId148"/>
    <p:sldId id="492" r:id="rId149"/>
    <p:sldId id="493" r:id="rId150"/>
    <p:sldId id="494" r:id="rId151"/>
    <p:sldId id="495" r:id="rId152"/>
    <p:sldId id="505" r:id="rId153"/>
    <p:sldId id="496" r:id="rId154"/>
    <p:sldId id="514" r:id="rId155"/>
    <p:sldId id="523" r:id="rId156"/>
    <p:sldId id="524" r:id="rId157"/>
    <p:sldId id="525" r:id="rId158"/>
    <p:sldId id="526" r:id="rId159"/>
    <p:sldId id="527" r:id="rId160"/>
    <p:sldId id="528" r:id="rId161"/>
    <p:sldId id="529" r:id="rId162"/>
    <p:sldId id="530" r:id="rId163"/>
    <p:sldId id="531" r:id="rId164"/>
    <p:sldId id="508" r:id="rId165"/>
    <p:sldId id="509" r:id="rId166"/>
    <p:sldId id="510" r:id="rId167"/>
    <p:sldId id="532" r:id="rId168"/>
    <p:sldId id="511" r:id="rId169"/>
    <p:sldId id="512" r:id="rId170"/>
    <p:sldId id="513" r:id="rId171"/>
    <p:sldId id="552" r:id="rId172"/>
    <p:sldId id="544" r:id="rId173"/>
    <p:sldId id="522" r:id="rId174"/>
    <p:sldId id="541" r:id="rId175"/>
    <p:sldId id="545" r:id="rId176"/>
    <p:sldId id="546" r:id="rId177"/>
    <p:sldId id="542" r:id="rId178"/>
    <p:sldId id="543" r:id="rId179"/>
    <p:sldId id="497" r:id="rId180"/>
    <p:sldId id="561" r:id="rId181"/>
    <p:sldId id="562" r:id="rId182"/>
    <p:sldId id="569" r:id="rId183"/>
    <p:sldId id="568" r:id="rId184"/>
    <p:sldId id="563" r:id="rId185"/>
    <p:sldId id="600" r:id="rId186"/>
    <p:sldId id="598" r:id="rId187"/>
    <p:sldId id="599" r:id="rId188"/>
    <p:sldId id="575" r:id="rId189"/>
    <p:sldId id="577" r:id="rId190"/>
    <p:sldId id="570" r:id="rId191"/>
    <p:sldId id="571" r:id="rId192"/>
    <p:sldId id="573" r:id="rId193"/>
    <p:sldId id="574" r:id="rId194"/>
    <p:sldId id="572" r:id="rId195"/>
    <p:sldId id="625" r:id="rId196"/>
    <p:sldId id="626" r:id="rId197"/>
    <p:sldId id="628" r:id="rId198"/>
    <p:sldId id="627" r:id="rId199"/>
    <p:sldId id="615" r:id="rId200"/>
    <p:sldId id="616" r:id="rId201"/>
    <p:sldId id="617" r:id="rId202"/>
    <p:sldId id="618" r:id="rId203"/>
    <p:sldId id="619" r:id="rId204"/>
    <p:sldId id="621" r:id="rId205"/>
    <p:sldId id="622" r:id="rId206"/>
    <p:sldId id="623" r:id="rId207"/>
    <p:sldId id="629" r:id="rId2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4" d="100"/>
          <a:sy n="74" d="100"/>
        </p:scale>
        <p:origin x="1714" y="58"/>
      </p:cViewPr>
      <p:guideLst>
        <p:guide orient="horz" pos="2136"/>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179388" y="692150"/>
            <a:ext cx="8913812" cy="6110288"/>
          </a:xfrm>
          <a:prstGeom prst="rect">
            <a:avLst/>
          </a:prstGeom>
          <a:noFill/>
          <a:ln w="9525">
            <a:noFill/>
          </a:ln>
        </p:spPr>
      </p:pic>
      <p:sp>
        <p:nvSpPr>
          <p:cNvPr id="10" name="Rectangle 7"/>
          <p:cNvSpPr>
            <a:spLocks noChangeArrowheads="1"/>
          </p:cNvSpPr>
          <p:nvPr/>
        </p:nvSpPr>
        <p:spPr bwMode="auto">
          <a:xfrm>
            <a:off x="1588" y="549275"/>
            <a:ext cx="9144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1908175" y="2492375"/>
            <a:ext cx="5545138" cy="1222375"/>
          </a:xfrm>
        </p:spPr>
        <p:txBody>
          <a:bodyPr anchor="ctr"/>
          <a:lstStyle>
            <a:lvl1pPr marL="0" indent="0" algn="ctr">
              <a:buFontTx/>
              <a:buNone/>
              <a:defRPr/>
            </a:lvl1pPr>
          </a:lstStyle>
          <a:p>
            <a:pPr lvl="0"/>
            <a:r>
              <a:rPr lang="en-US" altLang="zh-CN" noProof="0"/>
              <a:t>Click to edit Master subtitle style</a:t>
            </a:r>
          </a:p>
        </p:txBody>
      </p:sp>
      <p:sp>
        <p:nvSpPr>
          <p:cNvPr id="2056" name="Rectangle 8"/>
          <p:cNvSpPr>
            <a:spLocks noGrp="1" noChangeArrowheads="1"/>
          </p:cNvSpPr>
          <p:nvPr>
            <p:ph type="ctrTitle"/>
          </p:nvPr>
        </p:nvSpPr>
        <p:spPr>
          <a:xfrm>
            <a:off x="755650" y="620713"/>
            <a:ext cx="7772400" cy="1470025"/>
          </a:xfrm>
        </p:spPr>
        <p:txBody>
          <a:bodyPr/>
          <a:lstStyle>
            <a:lvl1pPr>
              <a:defRPr sz="3600"/>
            </a:lvl1pPr>
          </a:lstStyle>
          <a:p>
            <a:pPr lvl="0"/>
            <a:r>
              <a:rPr lang="en-US" altLang="zh-CN" noProof="0"/>
              <a:t>Click to edit Master title style</a:t>
            </a:r>
          </a:p>
        </p:txBody>
      </p:sp>
      <p:sp>
        <p:nvSpPr>
          <p:cNvPr id="11" name="Rectangle 4"/>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t>12/12/2024</a:t>
            </a:fld>
            <a:endParaRPr lang="en-US"/>
          </a:p>
        </p:txBody>
      </p:sp>
      <p:sp>
        <p:nvSpPr>
          <p:cNvPr id="12" name="Rectangle 5"/>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t>‹#›</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88" y="333375"/>
            <a:ext cx="9144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5797550" y="4438650"/>
            <a:ext cx="3340100" cy="2333625"/>
          </a:xfrm>
          <a:prstGeom prst="rect">
            <a:avLst/>
          </a:prstGeom>
          <a:noFill/>
          <a:ln w="9525">
            <a:noFill/>
          </a:ln>
        </p:spPr>
      </p:pic>
      <p:sp>
        <p:nvSpPr>
          <p:cNvPr id="1028" name="Rectangle 4"/>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457200" y="1600200"/>
            <a:ext cx="8229600" cy="45259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1D8BD707-D9CF-40AE-B4C6-C98DA3205C09}" type="datetimeFigureOut">
              <a:rPr lang="en-US" smtClean="0"/>
              <a:t>12/12/2024</a:t>
            </a:fld>
            <a:endParaRPr 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772400" cy="4038600"/>
          </a:xfrm>
        </p:spPr>
        <p:txBody>
          <a:bodyPr>
            <a:noAutofit/>
          </a:bodyPr>
          <a:lstStyle/>
          <a:p>
            <a:pPr algn="ctr"/>
            <a:r>
              <a:rPr lang="en-US" sz="2800" b="1" dirty="0"/>
              <a:t>MALLA REDDY UNIVERSITY</a:t>
            </a:r>
            <a:br>
              <a:rPr lang="en-US" sz="2800" b="1" dirty="0"/>
            </a:br>
            <a:r>
              <a:rPr lang="en-US" sz="2400" b="1" dirty="0"/>
              <a:t>III Year B. Tech – I Semester </a:t>
            </a:r>
            <a:br>
              <a:rPr lang="en-US" sz="2400" b="1" dirty="0"/>
            </a:br>
            <a:r>
              <a:rPr lang="en-US" sz="2400" b="1" dirty="0"/>
              <a:t>L/T/P/C </a:t>
            </a:r>
            <a:br>
              <a:rPr lang="en-US" sz="2400" b="1" dirty="0"/>
            </a:br>
            <a:r>
              <a:rPr lang="en-US" sz="2400" b="1" dirty="0"/>
              <a:t>3/0/0/3 </a:t>
            </a:r>
            <a:br>
              <a:rPr lang="en-US" sz="2400" b="1" dirty="0"/>
            </a:br>
            <a:r>
              <a:rPr lang="en-US" sz="2400" b="1" dirty="0"/>
              <a:t>(MR20-1BM0163) </a:t>
            </a:r>
            <a:br>
              <a:rPr lang="en-US" sz="2400" b="1" dirty="0"/>
            </a:br>
            <a:br>
              <a:rPr lang="en-US" sz="2400" b="1" dirty="0"/>
            </a:br>
            <a:r>
              <a:rPr lang="en-US" sz="2400" b="1" dirty="0"/>
              <a:t>          </a:t>
            </a:r>
            <a:r>
              <a:rPr lang="en-US" sz="2800" b="1" dirty="0"/>
              <a:t>HUMAN RESOURCE MANAGEMENT</a:t>
            </a:r>
            <a:r>
              <a:rPr lang="en-US" sz="2800" dirty="0"/>
              <a:t>	</a:t>
            </a:r>
            <a:r>
              <a:rPr lang="en-US" sz="2800" b="1" dirty="0">
                <a:solidFill>
                  <a:srgbClr val="FF0000"/>
                </a:solidFill>
              </a:rPr>
              <a:t>(HRM)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3725"/>
            <a:ext cx="8229600" cy="5532755"/>
          </a:xfrm>
        </p:spPr>
        <p:txBody>
          <a:bodyPr/>
          <a:lstStyle/>
          <a:p>
            <a:endParaRPr lang="en-US"/>
          </a:p>
          <a:p>
            <a:endParaRPr lang="en-US"/>
          </a:p>
          <a:p>
            <a:endParaRPr lang="en-US"/>
          </a:p>
          <a:p>
            <a:endParaRPr lang="en-US"/>
          </a:p>
          <a:p>
            <a:pPr algn="ctr"/>
            <a:r>
              <a:rPr lang="en-US" sz="4400" b="1">
                <a:solidFill>
                  <a:srgbClr val="FF0000"/>
                </a:solidFill>
              </a:rPr>
              <a:t>Happy Learning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2040" y="972820"/>
            <a:ext cx="7292975" cy="513969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3700"/>
            <a:ext cx="8229600" cy="5732780"/>
          </a:xfrm>
        </p:spPr>
        <p:txBody>
          <a:bodyPr/>
          <a:lstStyle/>
          <a:p>
            <a:r>
              <a:rPr lang="en-US" sz="1600" b="1">
                <a:solidFill>
                  <a:srgbClr val="FF0000"/>
                </a:solidFill>
              </a:rPr>
              <a:t>1) Screening / Telephone Interview</a:t>
            </a:r>
          </a:p>
          <a:p>
            <a:endParaRPr lang="en-US" sz="1600" b="1"/>
          </a:p>
          <a:p>
            <a:r>
              <a:rPr lang="en-US" sz="1600"/>
              <a:t>Where the candidates live far away from organization and find it difficult to attend preliminary interview for various reasons, telephone interview is conducted by some organization to eliminate unfit and unsuitable candidate at the preliminary stage itself.</a:t>
            </a:r>
          </a:p>
          <a:p>
            <a:endParaRPr lang="en-US" sz="1600"/>
          </a:p>
          <a:p>
            <a:r>
              <a:rPr lang="en-US" sz="1600" b="1">
                <a:solidFill>
                  <a:srgbClr val="FF0000"/>
                </a:solidFill>
              </a:rPr>
              <a:t>02) In depth Interview</a:t>
            </a:r>
          </a:p>
          <a:p>
            <a:endParaRPr lang="en-US" sz="1600"/>
          </a:p>
          <a:p>
            <a:r>
              <a:rPr lang="en-US" sz="1600"/>
              <a:t>This interview is conducted to test the level of knowledge of the interviewee in a particular field intensively and extensively. Thus interview helps the interviewers to learn about the candidate’s expertise and practical exposure with respect to his/her area of specialization.</a:t>
            </a:r>
          </a:p>
          <a:p>
            <a:endParaRPr lang="en-US" sz="1600"/>
          </a:p>
          <a:p>
            <a:r>
              <a:rPr lang="en-US" sz="1600" b="1">
                <a:solidFill>
                  <a:srgbClr val="FF0000"/>
                </a:solidFill>
              </a:rPr>
              <a:t>03) Video Conferencing Interview</a:t>
            </a:r>
          </a:p>
          <a:p>
            <a:endParaRPr lang="en-US" sz="1600"/>
          </a:p>
          <a:p>
            <a:r>
              <a:rPr lang="en-US" sz="1600"/>
              <a:t>Video conferences interview is similar to face to face interview. Video conferencing interview is a kind of conference call that connects the candidate with companies located across various geographies. Just like telephone call a video conferencing interview has multi point which allows two or more people in different locations to participate in the interview process. Interview can be conducted from a desktop at work, a home computer or smart phone or a tablet.</a:t>
            </a:r>
          </a:p>
          <a:p>
            <a:endParaRPr lang="en-US" sz="1600"/>
          </a:p>
          <a:p>
            <a:endParaRPr lang="en-US" sz="1000"/>
          </a:p>
          <a:p>
            <a:r>
              <a:rPr lang="en-US" sz="1000"/>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0705"/>
            <a:ext cx="8229600" cy="5565775"/>
          </a:xfrm>
        </p:spPr>
        <p:txBody>
          <a:bodyPr/>
          <a:lstStyle/>
          <a:p>
            <a:r>
              <a:rPr lang="en-US" sz="1600" b="1">
                <a:solidFill>
                  <a:srgbClr val="FF0000"/>
                </a:solidFill>
                <a:sym typeface="+mn-ea"/>
              </a:rPr>
              <a:t>04) Group interview</a:t>
            </a:r>
            <a:endParaRPr lang="en-US" sz="1600" b="1">
              <a:solidFill>
                <a:srgbClr val="FF0000"/>
              </a:solidFill>
            </a:endParaRPr>
          </a:p>
          <a:p>
            <a:endParaRPr lang="en-US" sz="1600" b="1">
              <a:solidFill>
                <a:srgbClr val="FF0000"/>
              </a:solidFill>
            </a:endParaRPr>
          </a:p>
          <a:p>
            <a:r>
              <a:rPr lang="en-US" sz="1600">
                <a:sym typeface="+mn-ea"/>
              </a:rPr>
              <a:t>A group interview is a screening process where multiple candidates are interviewed at the same time. Group interview is a good time saving type of interview. Instead of spending 5 hours interviewing 5 candidates individually, one hour can be spent interviewing them in a group. Some time particular topic is given to the group, and they are asked to discuss it. The competency of members of group is assessed by keenly observing the participation of members in the discussion.</a:t>
            </a:r>
            <a:endParaRPr lang="en-US" sz="1600"/>
          </a:p>
          <a:p>
            <a:endParaRPr lang="en-US" sz="1600"/>
          </a:p>
          <a:p>
            <a:r>
              <a:rPr lang="en-US" sz="1600" b="1">
                <a:solidFill>
                  <a:srgbClr val="FF0000"/>
                </a:solidFill>
                <a:sym typeface="+mn-ea"/>
              </a:rPr>
              <a:t>05) Panel Interview</a:t>
            </a:r>
            <a:endParaRPr lang="en-US" sz="1600" b="1">
              <a:solidFill>
                <a:srgbClr val="FF0000"/>
              </a:solidFill>
            </a:endParaRPr>
          </a:p>
          <a:p>
            <a:endParaRPr lang="en-US" sz="1600"/>
          </a:p>
          <a:p>
            <a:r>
              <a:rPr lang="en-US" sz="1600">
                <a:sym typeface="+mn-ea"/>
              </a:rPr>
              <a:t>Where a group of people interview the candidate, it is called panel interview. Usually panel comprises chair person, subject expert, psychological experts, representatives of minorities/underprivileged groups, nominees of higher bodies and so on. All panel members ask different types of questions on general areas of specialization of the candidate. Each an every member awards marks for the candidate separately. At the end, the marks awarded by all the members are aggregated and the candidates are ranked accordingly. This method eliminates bias in selection process. It ensures more reliability in the selection of the candidate.</a:t>
            </a:r>
            <a:endParaRPr lang="en-US" sz="1600"/>
          </a:p>
          <a:p>
            <a:endParaRPr lang="en-US"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2775"/>
            <a:ext cx="8229600" cy="5513705"/>
          </a:xfrm>
        </p:spPr>
        <p:txBody>
          <a:bodyPr/>
          <a:lstStyle/>
          <a:p>
            <a:r>
              <a:rPr lang="en-US" sz="1400" b="1">
                <a:solidFill>
                  <a:srgbClr val="FF0000"/>
                </a:solidFill>
                <a:sym typeface="+mn-ea"/>
              </a:rPr>
              <a:t>06) Preliminary Interview</a:t>
            </a:r>
            <a:endParaRPr lang="en-US" sz="1400" b="1">
              <a:solidFill>
                <a:srgbClr val="FF0000"/>
              </a:solidFill>
            </a:endParaRPr>
          </a:p>
          <a:p>
            <a:endParaRPr lang="en-US" sz="1400" b="1">
              <a:solidFill>
                <a:srgbClr val="FF0000"/>
              </a:solidFill>
            </a:endParaRPr>
          </a:p>
          <a:p>
            <a:r>
              <a:rPr lang="en-US" sz="1400">
                <a:sym typeface="+mn-ea"/>
              </a:rPr>
              <a:t>This interview is conducted to know the general suitability of the candidates who have applied for the job. Team of experts conducts their interview primarily to eliminate those who are unqualified and unfit candidates. This helps the employer organization to cut cost and time in selection process.</a:t>
            </a:r>
            <a:endParaRPr lang="en-US" sz="1400"/>
          </a:p>
          <a:p>
            <a:endParaRPr lang="en-US" sz="1400"/>
          </a:p>
          <a:p>
            <a:r>
              <a:rPr lang="en-US" sz="1400" b="1">
                <a:solidFill>
                  <a:srgbClr val="FF0000"/>
                </a:solidFill>
                <a:sym typeface="+mn-ea"/>
              </a:rPr>
              <a:t>07) Stress Interview</a:t>
            </a:r>
            <a:endParaRPr lang="en-US" sz="1400" b="1">
              <a:solidFill>
                <a:srgbClr val="FF0000"/>
              </a:solidFill>
            </a:endParaRPr>
          </a:p>
          <a:p>
            <a:endParaRPr lang="en-US" sz="1400"/>
          </a:p>
          <a:p>
            <a:r>
              <a:rPr lang="en-US" sz="1400">
                <a:sym typeface="+mn-ea"/>
              </a:rPr>
              <a:t>This type of interview is conducted to test the temperament and emotional balance of the candidate interviewed. Interviewer deliberately creates stressful situation by directing the candidate to do irrational and irritating activities. They assess the suitability of the candidate by observing the reaction and response of the candidate to the stressful situations. Mostly this type of interview is conducted for recruiting sales representatives staff for defence and law enforcement agencies.</a:t>
            </a:r>
            <a:endParaRPr lang="en-US" sz="1400"/>
          </a:p>
          <a:p>
            <a:endParaRPr lang="en-US" sz="1400"/>
          </a:p>
          <a:p>
            <a:r>
              <a:rPr lang="en-US" sz="1400" b="1">
                <a:solidFill>
                  <a:srgbClr val="FF0000"/>
                </a:solidFill>
                <a:sym typeface="+mn-ea"/>
              </a:rPr>
              <a:t>08) Structure/Guided/Planned Interview</a:t>
            </a:r>
            <a:endParaRPr lang="en-US" sz="1400" b="1">
              <a:solidFill>
                <a:srgbClr val="FF0000"/>
              </a:solidFill>
            </a:endParaRPr>
          </a:p>
          <a:p>
            <a:endParaRPr lang="en-US" sz="1400"/>
          </a:p>
          <a:p>
            <a:r>
              <a:rPr lang="en-US" sz="1400">
                <a:sym typeface="+mn-ea"/>
              </a:rPr>
              <a:t>Under this method, a series of question to be asked by the interviewer are pre-prepared by the interviewer and only these questions are asked in the interview. Ultimately interviewees are ranked on the basis of score earned by the candidate in the interview.</a:t>
            </a:r>
            <a:endParaRPr lang="en-US" sz="1400"/>
          </a:p>
          <a:p>
            <a:endParaRPr lang="en-US" sz="1400"/>
          </a:p>
          <a:p>
            <a:endParaRPr lang="en-US" sz="1400"/>
          </a:p>
          <a:p>
            <a:endParaRPr lang="en-US"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4175"/>
            <a:ext cx="8229600" cy="6286500"/>
          </a:xfrm>
        </p:spPr>
        <p:txBody>
          <a:bodyPr/>
          <a:lstStyle/>
          <a:p>
            <a:r>
              <a:rPr lang="en-US" sz="1800" b="1">
                <a:solidFill>
                  <a:srgbClr val="FF0000"/>
                </a:solidFill>
                <a:sym typeface="+mn-ea"/>
              </a:rPr>
              <a:t>09) Unstructured Interview</a:t>
            </a:r>
            <a:endParaRPr lang="en-US" sz="1800" b="1">
              <a:solidFill>
                <a:srgbClr val="FF0000"/>
              </a:solidFill>
            </a:endParaRPr>
          </a:p>
          <a:p>
            <a:endParaRPr lang="en-US" sz="1800"/>
          </a:p>
          <a:p>
            <a:r>
              <a:rPr lang="en-US" sz="1800">
                <a:sym typeface="+mn-ea"/>
              </a:rPr>
              <a:t>This is quite contrary to structured interview. An atmosphere for free and frank interaction is created in the interview environment. There is no pre-prepared questions. Interviewers determine the suitability of the candidate based on their response to the random questions raised in the interview.</a:t>
            </a:r>
            <a:endParaRPr lang="en-US" sz="1800"/>
          </a:p>
          <a:p>
            <a:endParaRPr lang="en-US" sz="1800"/>
          </a:p>
          <a:p>
            <a:r>
              <a:rPr lang="en-US" sz="1800" b="1">
                <a:solidFill>
                  <a:srgbClr val="FF0000"/>
                </a:solidFill>
                <a:sym typeface="+mn-ea"/>
              </a:rPr>
              <a:t>10) Online Interview</a:t>
            </a:r>
            <a:endParaRPr lang="en-US" sz="1800" b="1">
              <a:solidFill>
                <a:srgbClr val="FF0000"/>
              </a:solidFill>
            </a:endParaRPr>
          </a:p>
          <a:p>
            <a:endParaRPr lang="en-US" sz="1800"/>
          </a:p>
          <a:p>
            <a:r>
              <a:rPr lang="en-US" sz="1800">
                <a:sym typeface="+mn-ea"/>
              </a:rPr>
              <a:t>Due to tremendous growth in information and communication technology, these days interviews are conducted by means of internet via Skype, Wechat, Google duo, Viber, Whatsapp or Video chat applications. This enables the interviewers to conduct interview with the candidates living in faraway places. They saves a lot of time, money and energy both for employer's organisation and the candidate</a:t>
            </a:r>
          </a:p>
          <a:p>
            <a:r>
              <a:rPr lang="en-US" sz="1800" b="1">
                <a:solidFill>
                  <a:srgbClr val="FF0000"/>
                </a:solidFill>
                <a:sym typeface="+mn-ea"/>
              </a:rPr>
              <a:t>11) Exit interview</a:t>
            </a:r>
            <a:endParaRPr lang="en-US" sz="1800" b="1">
              <a:solidFill>
                <a:srgbClr val="FF0000"/>
              </a:solidFill>
            </a:endParaRPr>
          </a:p>
          <a:p>
            <a:r>
              <a:rPr lang="en-US" sz="1800">
                <a:solidFill>
                  <a:schemeClr val="tx2"/>
                </a:solidFill>
              </a:rPr>
              <a:t>Unlike other types of interviews, exit interview allows companies to gain a perspective on why employees leave their job. Employers interview employees to share their feedback on their work experience at the company. Based on the feedback, the company can make improvements within the workflow.</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426720"/>
          </a:xfrm>
        </p:spPr>
        <p:txBody>
          <a:bodyPr/>
          <a:lstStyle/>
          <a:p>
            <a:r>
              <a:rPr lang="en-US" b="1">
                <a:solidFill>
                  <a:srgbClr val="FF0000"/>
                </a:solidFill>
                <a:sym typeface="+mn-ea"/>
              </a:rPr>
              <a:t>Errors in Interviews</a:t>
            </a:r>
          </a:p>
        </p:txBody>
      </p:sp>
      <p:sp>
        <p:nvSpPr>
          <p:cNvPr id="3" name="Content Placeholder 2"/>
          <p:cNvSpPr>
            <a:spLocks noGrp="1"/>
          </p:cNvSpPr>
          <p:nvPr>
            <p:ph idx="1"/>
          </p:nvPr>
        </p:nvSpPr>
        <p:spPr>
          <a:xfrm>
            <a:off x="457200" y="734695"/>
            <a:ext cx="8229600" cy="6286500"/>
          </a:xfrm>
        </p:spPr>
        <p:txBody>
          <a:bodyPr/>
          <a:lstStyle/>
          <a:p>
            <a:pPr marL="0" indent="0">
              <a:buNone/>
            </a:pPr>
            <a:r>
              <a:rPr lang="en-US" sz="2400" b="1">
                <a:solidFill>
                  <a:srgbClr val="FF0000"/>
                </a:solidFill>
              </a:rPr>
              <a:t>✓ Snap judgements</a:t>
            </a:r>
            <a:r>
              <a:rPr lang="en-US" sz="2400"/>
              <a:t>: deciding the applicant's suitability </a:t>
            </a:r>
          </a:p>
          <a:p>
            <a:pPr marL="0" indent="0">
              <a:buNone/>
            </a:pPr>
            <a:r>
              <a:rPr lang="en-US" sz="2400"/>
              <a:t>quickly based on the early impression</a:t>
            </a:r>
          </a:p>
          <a:p>
            <a:pPr marL="0" indent="0">
              <a:buNone/>
            </a:pPr>
            <a:r>
              <a:rPr lang="en-US" sz="2400"/>
              <a:t> </a:t>
            </a:r>
            <a:r>
              <a:rPr lang="en-US" sz="2400" b="1">
                <a:solidFill>
                  <a:srgbClr val="FF0000"/>
                </a:solidFill>
              </a:rPr>
              <a:t>✓ Leniency:</a:t>
            </a:r>
            <a:r>
              <a:rPr lang="en-US" sz="2400"/>
              <a:t> the tendency to rate employee high or excellent on all criteria</a:t>
            </a:r>
          </a:p>
          <a:p>
            <a:pPr marL="0" indent="0">
              <a:buNone/>
            </a:pPr>
            <a:r>
              <a:rPr lang="en-US" sz="2400"/>
              <a:t> </a:t>
            </a:r>
            <a:r>
              <a:rPr lang="en-US" sz="2400" b="1">
                <a:solidFill>
                  <a:srgbClr val="FF0000"/>
                </a:solidFill>
              </a:rPr>
              <a:t>✓ Stereotyping</a:t>
            </a:r>
            <a:r>
              <a:rPr lang="en-US" sz="2400"/>
              <a:t>: attributing characteristics to individuals </a:t>
            </a:r>
          </a:p>
          <a:p>
            <a:pPr marL="0" indent="0">
              <a:buNone/>
            </a:pPr>
            <a:r>
              <a:rPr lang="en-US" sz="2400"/>
              <a:t>based on their inclusion or membership in a particular group</a:t>
            </a:r>
          </a:p>
          <a:p>
            <a:pPr marL="0" indent="0">
              <a:buNone/>
            </a:pPr>
            <a:r>
              <a:rPr lang="en-US" sz="2400"/>
              <a:t> </a:t>
            </a:r>
            <a:r>
              <a:rPr lang="en-US" sz="2400" b="1">
                <a:solidFill>
                  <a:srgbClr val="FF0000"/>
                </a:solidFill>
              </a:rPr>
              <a:t>✓ Bias: </a:t>
            </a:r>
            <a:r>
              <a:rPr lang="en-US" sz="2400"/>
              <a:t>allowing the ratings to be influence by the personal likes and dislikes</a:t>
            </a:r>
          </a:p>
          <a:p>
            <a:pPr marL="0" indent="0">
              <a:buNone/>
            </a:pPr>
            <a:r>
              <a:rPr lang="en-US" sz="2400" b="1">
                <a:solidFill>
                  <a:srgbClr val="FF0000"/>
                </a:solidFill>
              </a:rPr>
              <a:t>✓ Halo effect: </a:t>
            </a:r>
            <a:r>
              <a:rPr lang="en-US" sz="2400"/>
              <a:t>a single important trait of a candidate affects the judgement of the rater</a:t>
            </a:r>
          </a:p>
          <a:p>
            <a:pPr marL="0" indent="0">
              <a:buNone/>
            </a:pPr>
            <a:r>
              <a:rPr lang="en-US" sz="2400"/>
              <a:t>(like “athletes make good sales people”)</a:t>
            </a:r>
          </a:p>
          <a:p>
            <a:pPr marL="0" indent="0">
              <a:buNone/>
            </a:pPr>
            <a:r>
              <a:rPr lang="en-US" sz="2400" b="1">
                <a:solidFill>
                  <a:srgbClr val="FF0000"/>
                </a:solidFill>
              </a:rPr>
              <a:t>✓ Candidate order error</a:t>
            </a:r>
            <a:r>
              <a:rPr lang="en-US" sz="2400"/>
              <a:t>: the order in which a rater interviews candidates could influence ratings sometimes.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4800" b="1"/>
          </a:p>
          <a:p>
            <a:endParaRPr lang="en-US" sz="4800" b="1"/>
          </a:p>
          <a:p>
            <a:pPr marL="0" indent="0">
              <a:buNone/>
            </a:pPr>
            <a:r>
              <a:rPr lang="en-US" b="1">
                <a:solidFill>
                  <a:srgbClr val="FF0000"/>
                </a:solidFill>
              </a:rPr>
              <a:t>  Unit – III: Training and Development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Training</a:t>
            </a:r>
          </a:p>
        </p:txBody>
      </p:sp>
      <p:sp>
        <p:nvSpPr>
          <p:cNvPr id="3" name="Content Placeholder 2"/>
          <p:cNvSpPr>
            <a:spLocks noGrp="1"/>
          </p:cNvSpPr>
          <p:nvPr>
            <p:ph idx="1"/>
          </p:nvPr>
        </p:nvSpPr>
        <p:spPr/>
        <p:txBody>
          <a:bodyPr/>
          <a:lstStyle/>
          <a:p>
            <a:r>
              <a:rPr lang="en-US" sz="2400"/>
              <a:t>:</a:t>
            </a:r>
          </a:p>
          <a:p>
            <a:r>
              <a:rPr lang="en-US" sz="2400"/>
              <a:t> Training is a systematic process of </a:t>
            </a:r>
            <a:r>
              <a:rPr lang="en-US" sz="2400">
                <a:solidFill>
                  <a:srgbClr val="FF0000"/>
                </a:solidFill>
              </a:rPr>
              <a:t>developing employee skills and knowledge to improve their job performance. </a:t>
            </a:r>
            <a:r>
              <a:rPr lang="en-US" sz="2400"/>
              <a:t>The employer organises training for his employees to increase their job knowledge, skills and improve their attitude and knowledge.</a:t>
            </a:r>
          </a:p>
          <a:p>
            <a:endParaRPr lang="en-US" sz="2400"/>
          </a:p>
          <a:p>
            <a:r>
              <a:rPr lang="en-US" sz="2400"/>
              <a:t>Definition: Edwin B. Flippo, ‘</a:t>
            </a:r>
            <a:r>
              <a:rPr lang="en-US" sz="2400" b="1">
                <a:solidFill>
                  <a:srgbClr val="FF0000"/>
                </a:solidFill>
              </a:rPr>
              <a:t>’Training is the act of increasing the knowledge and skills of an employee for doing a particular job.’’</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3570" y="1016635"/>
            <a:ext cx="8101965" cy="503237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739775"/>
          </a:xfrm>
        </p:spPr>
        <p:txBody>
          <a:bodyPr/>
          <a:lstStyle/>
          <a:p>
            <a:r>
              <a:rPr lang="en-US" sz="2400" b="1">
                <a:solidFill>
                  <a:srgbClr val="FF0000"/>
                </a:solidFill>
              </a:rPr>
              <a:t>Importance of Training and Development Programs</a:t>
            </a:r>
          </a:p>
        </p:txBody>
      </p:sp>
      <p:sp>
        <p:nvSpPr>
          <p:cNvPr id="3" name="Content Placeholder 2"/>
          <p:cNvSpPr>
            <a:spLocks noGrp="1"/>
          </p:cNvSpPr>
          <p:nvPr>
            <p:ph idx="1"/>
          </p:nvPr>
        </p:nvSpPr>
        <p:spPr>
          <a:xfrm>
            <a:off x="457200" y="942975"/>
            <a:ext cx="8229600" cy="5183505"/>
          </a:xfrm>
        </p:spPr>
        <p:txBody>
          <a:bodyPr/>
          <a:lstStyle/>
          <a:p>
            <a:r>
              <a:rPr lang="en-US" sz="2000" b="1">
                <a:solidFill>
                  <a:srgbClr val="FF0000"/>
                </a:solidFill>
              </a:rPr>
              <a:t>1. Feedback from trainees:</a:t>
            </a:r>
            <a:r>
              <a:rPr lang="en-US" sz="2000"/>
              <a:t> Interviews can be conducted or </a:t>
            </a:r>
          </a:p>
          <a:p>
            <a:pPr marL="0" indent="0">
              <a:buNone/>
            </a:pPr>
            <a:r>
              <a:rPr lang="en-US" sz="2000"/>
              <a:t>questionaries’ can be circulated among trainees to now their opinion </a:t>
            </a:r>
          </a:p>
          <a:p>
            <a:pPr marL="0" indent="0">
              <a:buNone/>
            </a:pPr>
            <a:r>
              <a:rPr lang="en-US" sz="2000"/>
              <a:t>about training programmes.</a:t>
            </a:r>
          </a:p>
          <a:p>
            <a:pPr marL="0" indent="0">
              <a:buNone/>
            </a:pPr>
            <a:r>
              <a:rPr lang="en-US" sz="2000" b="1">
                <a:solidFill>
                  <a:srgbClr val="FF0000"/>
                </a:solidFill>
              </a:rPr>
              <a:t>2. Learning:</a:t>
            </a:r>
            <a:r>
              <a:rPr lang="en-US" sz="2000"/>
              <a:t> An important objective of training is to ensure learning of new skills and knowledge.</a:t>
            </a:r>
          </a:p>
          <a:p>
            <a:pPr marL="0" indent="0">
              <a:buNone/>
            </a:pPr>
            <a:r>
              <a:rPr lang="en-US" sz="2000" b="1">
                <a:solidFill>
                  <a:srgbClr val="FF0000"/>
                </a:solidFill>
              </a:rPr>
              <a:t>3. Changes in Attitude and Behaviour: </a:t>
            </a:r>
            <a:r>
              <a:rPr lang="en-US" sz="2000"/>
              <a:t>Training should create positive changes in the attitude and behaviour of employees it should improve the interest in the job commitment and willing ness to put in their best efforts.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a:p>
          <a:p>
            <a:pPr algn="ctr"/>
            <a:endParaRPr lang="en-US"/>
          </a:p>
          <a:p>
            <a:pPr marL="0" indent="0" algn="ctr">
              <a:buNone/>
            </a:pPr>
            <a:r>
              <a:rPr lang="en-US" sz="4000" b="1"/>
              <a:t>Unit – I: Introduction of HRM: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7345"/>
            <a:ext cx="8229600" cy="6390640"/>
          </a:xfrm>
        </p:spPr>
        <p:txBody>
          <a:bodyPr/>
          <a:lstStyle/>
          <a:p>
            <a:r>
              <a:rPr lang="en-US" sz="2000" b="1">
                <a:solidFill>
                  <a:srgbClr val="FF0000"/>
                </a:solidFill>
              </a:rPr>
              <a:t>4. Other outcomes</a:t>
            </a:r>
            <a:r>
              <a:rPr lang="en-US" sz="2000"/>
              <a:t>: The other outcomes of training an development </a:t>
            </a:r>
          </a:p>
          <a:p>
            <a:r>
              <a:rPr lang="en-US" sz="2000"/>
              <a:t>A. Improvement in Production and Productivity</a:t>
            </a:r>
          </a:p>
          <a:p>
            <a:r>
              <a:rPr lang="en-US" sz="2000"/>
              <a:t>B. Quality Improvement</a:t>
            </a:r>
          </a:p>
          <a:p>
            <a:r>
              <a:rPr lang="en-US" sz="2000"/>
              <a:t>C. Reduction in Wastages</a:t>
            </a:r>
          </a:p>
          <a:p>
            <a:r>
              <a:rPr lang="en-US" sz="2000"/>
              <a:t>D. Decline in Absenteeism</a:t>
            </a:r>
          </a:p>
          <a:p>
            <a:r>
              <a:rPr lang="en-US" sz="2000"/>
              <a:t>E. Reduction in Labour Turnover</a:t>
            </a:r>
          </a:p>
          <a:p>
            <a:r>
              <a:rPr lang="en-US" sz="2000"/>
              <a:t>F. Improved Quality of Decisions</a:t>
            </a:r>
          </a:p>
          <a:p>
            <a:r>
              <a:rPr lang="en-US" sz="2000"/>
              <a:t>G. Better Analytical Skills</a:t>
            </a:r>
          </a:p>
          <a:p>
            <a:r>
              <a:rPr lang="en-US" sz="2000"/>
              <a:t>H. Improved Conceptual Skills</a:t>
            </a:r>
          </a:p>
          <a:p>
            <a:r>
              <a:rPr lang="en-US" sz="2000"/>
              <a:t>I. Capacity for Career Growth</a:t>
            </a:r>
          </a:p>
          <a:p>
            <a:r>
              <a:rPr lang="en-US" sz="2000"/>
              <a:t>J. Reduction in Accident Rate</a:t>
            </a:r>
          </a:p>
          <a:p>
            <a:r>
              <a:rPr lang="en-US" sz="2000"/>
              <a:t>K. Better Relation among members of the organisations</a:t>
            </a:r>
          </a:p>
          <a:p>
            <a:r>
              <a:rPr lang="en-US" sz="2000"/>
              <a:t>L. Improved Team Spirit and Employee Engagement</a:t>
            </a:r>
          </a:p>
          <a:p>
            <a:r>
              <a:rPr lang="en-US" sz="2000"/>
              <a:t>M.Improved Rate of Innovation</a:t>
            </a:r>
          </a:p>
          <a:p>
            <a:r>
              <a:rPr lang="en-US" sz="2000"/>
              <a:t>N. Better Capacity to Adopt to Implement Change.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6400" y="1113155"/>
            <a:ext cx="5302250" cy="463169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7190"/>
            <a:ext cx="8229600" cy="6503670"/>
          </a:xfrm>
        </p:spPr>
        <p:txBody>
          <a:bodyPr/>
          <a:lstStyle/>
          <a:p>
            <a:endParaRPr lang="en-US" sz="2000"/>
          </a:p>
          <a:p>
            <a:r>
              <a:rPr lang="en-US" sz="2000"/>
              <a:t>Needs Assessment</a:t>
            </a:r>
          </a:p>
          <a:p>
            <a:r>
              <a:rPr lang="en-US" sz="2000"/>
              <a:t>The first step in the training process is to assess the need for training the employees. It analysis what are the long term requirements of the organization and what does the organization expects from the employees.</a:t>
            </a:r>
          </a:p>
          <a:p>
            <a:endParaRPr lang="en-US" sz="2000"/>
          </a:p>
          <a:p>
            <a:r>
              <a:rPr lang="en-US" sz="2000"/>
              <a:t>If there is a mismatch between the skills and knowledge required, it means there is a learning gap. To assess this learning gap below three elements is closely examined.</a:t>
            </a:r>
          </a:p>
          <a:p>
            <a:endParaRPr lang="en-US" sz="2000"/>
          </a:p>
          <a:p>
            <a:r>
              <a:rPr lang="en-US" sz="2000"/>
              <a:t>Defining Training Objective</a:t>
            </a:r>
          </a:p>
          <a:p>
            <a:r>
              <a:rPr lang="en-US" sz="2000"/>
              <a:t>After deriving the learning gap organizations should define the learning objective. Goals and objective of training becomes the foundation of the training initiatives.</a:t>
            </a:r>
          </a:p>
          <a:p>
            <a:endParaRPr lang="en-US" sz="2000"/>
          </a:p>
          <a:p>
            <a:r>
              <a:rPr lang="en-US" sz="2000"/>
              <a:t>Hence determining the training objectives gives a direction to the entire learning program.</a:t>
            </a:r>
          </a:p>
          <a:p>
            <a:endParaRPr lang="en-US" sz="20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2120"/>
            <a:ext cx="8229600" cy="5674360"/>
          </a:xfrm>
        </p:spPr>
        <p:txBody>
          <a:bodyPr/>
          <a:lstStyle/>
          <a:p>
            <a:r>
              <a:rPr lang="en-US" sz="2800" b="1"/>
              <a:t>Designing a Training Program</a:t>
            </a:r>
          </a:p>
          <a:p>
            <a:r>
              <a:rPr lang="en-US" sz="2800"/>
              <a:t>Once the objective of the training program is determined, it is time to analyze the factors that need to be considered while designing a training program.</a:t>
            </a:r>
          </a:p>
          <a:p>
            <a:r>
              <a:rPr lang="en-US" sz="2800" b="1"/>
              <a:t>Implementation of the Training Program</a:t>
            </a:r>
          </a:p>
          <a:p>
            <a:r>
              <a:rPr lang="en-US" sz="2800"/>
              <a:t>Refers to putting the training plan into action. There should be a proper environment created which is conducive to learning. It should be preferably a participative approach and trainer should promote role-playing and interactive games to keep the trainees involved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4430"/>
            <a:ext cx="8229600" cy="4972050"/>
          </a:xfrm>
        </p:spPr>
        <p:txBody>
          <a:bodyPr/>
          <a:lstStyle/>
          <a:p>
            <a:r>
              <a:rPr lang="en-US" sz="2800" b="1"/>
              <a:t>Evaluation and Follow up</a:t>
            </a:r>
          </a:p>
          <a:p>
            <a:r>
              <a:rPr lang="en-US" sz="2800"/>
              <a:t>Training evaluation is done to check whether the goals and objectives of the training have been achieved or not. Feedback needs to be taken from the participants on the training results.</a:t>
            </a:r>
          </a:p>
          <a:p>
            <a:endParaRPr lang="en-US" sz="2800"/>
          </a:p>
          <a:p>
            <a:r>
              <a:rPr lang="en-US" sz="2800"/>
              <a:t>A follow up can be done by asking the supervisors whether the participants are applying the skills learned in the learning program on their day to day job.</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774700" y="603250"/>
            <a:ext cx="7315200" cy="552323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2385" y="746760"/>
            <a:ext cx="7224395" cy="537972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1245" y="1667510"/>
            <a:ext cx="7000875" cy="43910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105" y="611505"/>
            <a:ext cx="8155940" cy="506095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2195" y="1848485"/>
            <a:ext cx="7038975" cy="40290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5520" y="2467610"/>
            <a:ext cx="7172325" cy="27908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9015" y="2472055"/>
            <a:ext cx="7124700" cy="27813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2195" y="1605280"/>
            <a:ext cx="7038975" cy="451485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6380" y="1069340"/>
            <a:ext cx="7235825" cy="505714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28700" y="1600200"/>
            <a:ext cx="7085330" cy="452628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9070" y="1600200"/>
            <a:ext cx="6245225" cy="452628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27785" y="1600200"/>
            <a:ext cx="6487160" cy="452628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1905" y="1600200"/>
            <a:ext cx="6598920" cy="452628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2345" y="1600200"/>
            <a:ext cx="7178040" cy="45262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1925" y="1069340"/>
            <a:ext cx="6728460" cy="5057140"/>
          </a:xfrm>
          <a:prstGeom prst="rect">
            <a:avLst/>
          </a:prstGeom>
        </p:spPr>
      </p:pic>
      <p:sp>
        <p:nvSpPr>
          <p:cNvPr id="5" name="Rectangles 4"/>
          <p:cNvSpPr/>
          <p:nvPr/>
        </p:nvSpPr>
        <p:spPr>
          <a:xfrm>
            <a:off x="3435350" y="3968115"/>
            <a:ext cx="2893060" cy="68008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SimSun" panose="02010600030101010101" pitchFamily="2" charset="-122"/>
              </a:rPr>
              <a:t>Business management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Simulation</a:t>
            </a:r>
            <a:endParaRPr lang="en-US"/>
          </a:p>
        </p:txBody>
      </p:sp>
      <p:sp>
        <p:nvSpPr>
          <p:cNvPr id="3" name="Content Placeholder 2"/>
          <p:cNvSpPr>
            <a:spLocks noGrp="1"/>
          </p:cNvSpPr>
          <p:nvPr>
            <p:ph idx="1"/>
          </p:nvPr>
        </p:nvSpPr>
        <p:spPr/>
        <p:txBody>
          <a:bodyPr/>
          <a:lstStyle/>
          <a:p>
            <a:r>
              <a:rPr lang="en-US"/>
              <a:t>image of Simulation</a:t>
            </a:r>
          </a:p>
          <a:p>
            <a:r>
              <a:rPr lang="en-US"/>
              <a:t>A simulation is an </a:t>
            </a:r>
            <a:r>
              <a:rPr lang="en-US">
                <a:solidFill>
                  <a:srgbClr val="FF0000"/>
                </a:solidFill>
              </a:rPr>
              <a:t>imitative representation of a process or system </a:t>
            </a:r>
            <a:r>
              <a:rPr lang="en-US"/>
              <a:t>that could exist in the real world. In this broad sense, simulation can often be used interchangeably with </a:t>
            </a:r>
            <a:r>
              <a:rPr lang="en-US">
                <a:solidFill>
                  <a:srgbClr val="FF0000"/>
                </a:solidFill>
              </a:rPr>
              <a:t>model.</a:t>
            </a:r>
            <a:r>
              <a:rPr lang="en-US"/>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4170" y="1600200"/>
            <a:ext cx="5915025" cy="45262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6945" y="1833880"/>
            <a:ext cx="7229475" cy="40576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97815"/>
            <a:ext cx="8229600" cy="566864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a:t>
            </a:r>
          </a:p>
        </p:txBody>
      </p:sp>
      <p:pic>
        <p:nvPicPr>
          <p:cNvPr id="4" name="Content Placeholder 3"/>
          <p:cNvPicPr>
            <a:picLocks noGrp="1" noChangeAspect="1"/>
          </p:cNvPicPr>
          <p:nvPr>
            <p:ph idx="1"/>
          </p:nvPr>
        </p:nvPicPr>
        <p:blipFill>
          <a:blip r:embed="rId2"/>
          <a:stretch>
            <a:fillRect/>
          </a:stretch>
        </p:blipFill>
        <p:spPr>
          <a:xfrm>
            <a:off x="457200" y="1902460"/>
            <a:ext cx="8229600" cy="392112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465"/>
            <a:ext cx="8229600" cy="6089015"/>
          </a:xfrm>
        </p:spPr>
        <p:txBody>
          <a:bodyPr/>
          <a:lstStyle/>
          <a:p>
            <a:r>
              <a:rPr lang="en-US" sz="1800"/>
              <a:t>Training and development are both important for organizations, but they differ in their purpose, scope, and focus: </a:t>
            </a:r>
          </a:p>
          <a:p>
            <a:r>
              <a:rPr lang="en-US" sz="1800" b="1">
                <a:solidFill>
                  <a:srgbClr val="FF0000"/>
                </a:solidFill>
              </a:rPr>
              <a:t>Training</a:t>
            </a:r>
          </a:p>
          <a:p>
            <a:r>
              <a:rPr lang="en-US" sz="1800"/>
              <a:t>A short-term process that focuses on teaching employees specific skills and knowledge for their current role. Training is often led by experts and trainers, and it can help build employee confidence. </a:t>
            </a:r>
          </a:p>
          <a:p>
            <a:r>
              <a:rPr lang="en-US" sz="1800" b="1">
                <a:solidFill>
                  <a:srgbClr val="FF0000"/>
                </a:solidFill>
              </a:rPr>
              <a:t>Development</a:t>
            </a:r>
          </a:p>
          <a:p>
            <a:r>
              <a:rPr lang="en-US" sz="1800"/>
              <a:t>A long-term process that focuses on an employee's overall growth and potential. Development can help </a:t>
            </a:r>
            <a:r>
              <a:rPr lang="en-US" sz="1800">
                <a:solidFill>
                  <a:srgbClr val="FF0000"/>
                </a:solidFill>
              </a:rPr>
              <a:t>employees progress in their careers,</a:t>
            </a:r>
            <a:r>
              <a:rPr lang="en-US" sz="1800"/>
              <a:t> and it can involve a wider scope than training. </a:t>
            </a:r>
          </a:p>
          <a:p>
            <a:r>
              <a:rPr lang="en-US" sz="1800"/>
              <a:t>Here are some other differences between training and development:</a:t>
            </a:r>
          </a:p>
          <a:p>
            <a:r>
              <a:rPr lang="en-US" sz="1800"/>
              <a:t>Focus: Training focuses on technical skills, while development focuses on conceptual and human ideas.</a:t>
            </a:r>
          </a:p>
          <a:p>
            <a:r>
              <a:rPr lang="en-US" sz="1800"/>
              <a:t>Orientation: Training is job-oriented, while development is career-oriented.</a:t>
            </a:r>
          </a:p>
          <a:p>
            <a:r>
              <a:rPr lang="en-US" sz="1800"/>
              <a:t>Level: Training is meant for supervisors and trainees, while development is meant for managerial levels.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06450" y="1366520"/>
            <a:ext cx="7736205" cy="344995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What is management development?</a:t>
            </a:r>
          </a:p>
        </p:txBody>
      </p:sp>
      <p:sp>
        <p:nvSpPr>
          <p:cNvPr id="3" name="Content Placeholder 2"/>
          <p:cNvSpPr>
            <a:spLocks noGrp="1"/>
          </p:cNvSpPr>
          <p:nvPr>
            <p:ph idx="1"/>
          </p:nvPr>
        </p:nvSpPr>
        <p:spPr>
          <a:xfrm>
            <a:off x="457200" y="1600200"/>
            <a:ext cx="8229600" cy="5093335"/>
          </a:xfrm>
        </p:spPr>
        <p:txBody>
          <a:bodyPr/>
          <a:lstStyle/>
          <a:p>
            <a:pPr marL="0" indent="0">
              <a:buNone/>
            </a:pPr>
            <a:r>
              <a:rPr lang="en-US" sz="2400" b="1">
                <a:solidFill>
                  <a:srgbClr val="FF0000"/>
                </a:solidFill>
              </a:rPr>
              <a:t>What is management development?</a:t>
            </a:r>
          </a:p>
          <a:p>
            <a:r>
              <a:rPr lang="en-US" sz="2400"/>
              <a:t>Management development is the process of developing the </a:t>
            </a:r>
            <a:r>
              <a:rPr lang="en-US" sz="2400">
                <a:solidFill>
                  <a:srgbClr val="FF0000"/>
                </a:solidFill>
              </a:rPr>
              <a:t>skills and competencies needed to perform in management positions</a:t>
            </a:r>
            <a:r>
              <a:rPr lang="en-US" sz="2400"/>
              <a:t>, either in existing managers or those new to management. It may also be referred to as </a:t>
            </a:r>
            <a:r>
              <a:rPr lang="en-US" sz="2400">
                <a:solidFill>
                  <a:srgbClr val="FF0000"/>
                </a:solidFill>
              </a:rPr>
              <a:t>leadership development or executive education.</a:t>
            </a:r>
            <a:endParaRPr lang="en-US" sz="2400"/>
          </a:p>
          <a:p>
            <a:endParaRPr lang="en-US" sz="2400"/>
          </a:p>
          <a:p>
            <a:r>
              <a:rPr lang="en-US" sz="2400"/>
              <a:t>To look at it from another perspective, management development is </a:t>
            </a:r>
            <a:r>
              <a:rPr lang="en-US" sz="2400">
                <a:solidFill>
                  <a:srgbClr val="FF0000"/>
                </a:solidFill>
              </a:rPr>
              <a:t>a continuous, systematic process that helps employees reach their full potential</a:t>
            </a:r>
            <a:r>
              <a:rPr lang="en-US" sz="2400"/>
              <a:t> by building on strengths, managing weaknesses, and exploring career development opportunities.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67000" y="762000"/>
            <a:ext cx="5452110" cy="561721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800" y="838200"/>
            <a:ext cx="8476615" cy="54978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3240" y="1471930"/>
            <a:ext cx="8096250" cy="374332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457200" y="774700"/>
            <a:ext cx="8562340" cy="526034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r>
              <a:rPr lang="en-US" sz="3600" b="1"/>
              <a:t>Management Development Process</a:t>
            </a:r>
          </a:p>
        </p:txBody>
      </p:sp>
      <p:sp>
        <p:nvSpPr>
          <p:cNvPr id="3" name="Content Placeholder 2"/>
          <p:cNvSpPr>
            <a:spLocks noGrp="1"/>
          </p:cNvSpPr>
          <p:nvPr>
            <p:ph idx="1"/>
          </p:nvPr>
        </p:nvSpPr>
        <p:spPr/>
        <p:txBody>
          <a:bodyPr/>
          <a:lstStyle/>
          <a:p>
            <a:r>
              <a:rPr lang="en-US" sz="2400" b="1">
                <a:solidFill>
                  <a:srgbClr val="FF0000"/>
                </a:solidFill>
              </a:rPr>
              <a:t>1. Assess Your Organization's Needs</a:t>
            </a:r>
          </a:p>
          <a:p>
            <a:r>
              <a:rPr lang="en-US" sz="2400"/>
              <a:t>The first step in developing a training program is to identify and assess your organizational needs.</a:t>
            </a:r>
          </a:p>
          <a:p>
            <a:endParaRPr lang="en-US" sz="2400" b="1">
              <a:solidFill>
                <a:srgbClr val="FF0000"/>
              </a:solidFill>
            </a:endParaRPr>
          </a:p>
          <a:p>
            <a:r>
              <a:rPr lang="en-US" sz="2400" b="1">
                <a:solidFill>
                  <a:srgbClr val="FF0000"/>
                </a:solidFill>
              </a:rPr>
              <a:t>2. Set Clear Development Objectives</a:t>
            </a:r>
          </a:p>
          <a:p>
            <a:r>
              <a:rPr lang="en-US" sz="2400"/>
              <a:t>The Needs Assessment process above will identify any gaps in your current development initiatives and manager skill sets. These skill gaps should be analyzed, prioritized, and turned into the organization’s development objectives.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3375"/>
            <a:ext cx="8229600" cy="5793105"/>
          </a:xfrm>
        </p:spPr>
        <p:txBody>
          <a:bodyPr/>
          <a:lstStyle/>
          <a:p>
            <a:r>
              <a:rPr lang="en-US" b="1">
                <a:solidFill>
                  <a:srgbClr val="FF0000"/>
                </a:solidFill>
              </a:rPr>
              <a:t>3. Design the Management Development Plan</a:t>
            </a:r>
          </a:p>
          <a:p>
            <a:r>
              <a:rPr lang="en-US"/>
              <a:t>The next step is to design a Comprehensive management training plan.</a:t>
            </a:r>
          </a:p>
          <a:p>
            <a:r>
              <a:rPr lang="en-US" b="1">
                <a:solidFill>
                  <a:srgbClr val="FF0000"/>
                </a:solidFill>
              </a:rPr>
              <a:t> 4. Measure the Results</a:t>
            </a:r>
          </a:p>
          <a:p>
            <a:r>
              <a:rPr lang="en-US"/>
              <a:t>This is the most important, yet often overlooked step. Most people leaders know they should measure the results, but they lack the method or understanding to do it.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rgbClr val="FF0000"/>
                </a:solidFill>
              </a:rPr>
              <a:t>Evaluation of Training and Development programs.</a:t>
            </a:r>
          </a:p>
        </p:txBody>
      </p:sp>
      <p:sp>
        <p:nvSpPr>
          <p:cNvPr id="3" name="Content Placeholder 2"/>
          <p:cNvSpPr>
            <a:spLocks noGrp="1"/>
          </p:cNvSpPr>
          <p:nvPr>
            <p:ph idx="1"/>
          </p:nvPr>
        </p:nvSpPr>
        <p:spPr>
          <a:xfrm>
            <a:off x="457200" y="1600200"/>
            <a:ext cx="8229600" cy="4994910"/>
          </a:xfrm>
        </p:spPr>
        <p:txBody>
          <a:bodyPr/>
          <a:lstStyle/>
          <a:p>
            <a:r>
              <a:rPr lang="en-US" sz="2400" b="1"/>
              <a:t>Your measurement should aim to answer these questions:</a:t>
            </a:r>
            <a:endParaRPr lang="en-US" sz="2400"/>
          </a:p>
          <a:p>
            <a:r>
              <a:rPr lang="en-US" sz="2400"/>
              <a:t>What was the impact of the management development program on employee performance?</a:t>
            </a:r>
          </a:p>
          <a:p>
            <a:endParaRPr lang="en-US" sz="2400"/>
          </a:p>
          <a:p>
            <a:r>
              <a:rPr lang="en-US" sz="2400"/>
              <a:t>How did it affect employee attitudes?</a:t>
            </a:r>
          </a:p>
          <a:p>
            <a:r>
              <a:rPr lang="en-US" sz="2400"/>
              <a:t>How effective was it in transferring needed knowledge and skills?</a:t>
            </a:r>
          </a:p>
          <a:p>
            <a:endParaRPr lang="en-US" sz="2400"/>
          </a:p>
          <a:p>
            <a:r>
              <a:rPr lang="en-US" sz="2400"/>
              <a:t>What were the costs, and how do they measure up against the benefits you’ve gained from your management development program?</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Gather participant feedback</a:t>
            </a:r>
          </a:p>
          <a:p>
            <a:r>
              <a:rPr lang="en-US"/>
              <a:t>Gather feedback from other stakeholders</a:t>
            </a:r>
          </a:p>
          <a:p>
            <a:r>
              <a:rPr lang="en-US"/>
              <a:t>Collect ‘before and after’ data</a:t>
            </a:r>
          </a:p>
          <a:p>
            <a:r>
              <a:rPr lang="en-US"/>
              <a:t>Evaluate learning outcomes</a:t>
            </a:r>
          </a:p>
          <a:p>
            <a:r>
              <a:rPr lang="en-US"/>
              <a:t> Evaluate the ROI(Return on investment)</a:t>
            </a:r>
          </a:p>
        </p:txBody>
      </p:sp>
      <p:sp>
        <p:nvSpPr>
          <p:cNvPr id="4" name="Text Box 3"/>
          <p:cNvSpPr txBox="1"/>
          <p:nvPr/>
        </p:nvSpPr>
        <p:spPr>
          <a:xfrm>
            <a:off x="856615" y="568960"/>
            <a:ext cx="7670165" cy="598170"/>
          </a:xfrm>
          <a:prstGeom prst="rect">
            <a:avLst/>
          </a:prstGeom>
          <a:noFill/>
        </p:spPr>
        <p:txBody>
          <a:bodyPr wrap="square" rtlCol="0">
            <a:noAutofit/>
          </a:bodyPr>
          <a:lstStyle/>
          <a:p>
            <a:endParaRPr lang="en-US"/>
          </a:p>
        </p:txBody>
      </p:sp>
      <p:sp>
        <p:nvSpPr>
          <p:cNvPr id="5" name="Text Box 4"/>
          <p:cNvSpPr txBox="1"/>
          <p:nvPr/>
        </p:nvSpPr>
        <p:spPr>
          <a:xfrm>
            <a:off x="983615" y="695960"/>
            <a:ext cx="7670165" cy="598170"/>
          </a:xfrm>
          <a:prstGeom prst="rect">
            <a:avLst/>
          </a:prstGeom>
          <a:noFill/>
        </p:spPr>
        <p:txBody>
          <a:bodyPr wrap="square" rtlCol="0">
            <a:noAutofit/>
          </a:bodyPr>
          <a:lstStyle/>
          <a:p>
            <a:r>
              <a:rPr lang="en-US"/>
              <a:t> </a:t>
            </a:r>
            <a:r>
              <a:rPr lang="en-US" sz="2800" b="1">
                <a:solidFill>
                  <a:srgbClr val="FF0000"/>
                </a:solidFill>
              </a:rPr>
              <a:t>Methods to evaluate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9745"/>
            <a:ext cx="8229600" cy="5626735"/>
          </a:xfrm>
        </p:spPr>
        <p:txBody>
          <a:bodyPr/>
          <a:lstStyle/>
          <a:p>
            <a:r>
              <a:rPr lang="en-US" sz="1400" b="1">
                <a:solidFill>
                  <a:srgbClr val="FF0000"/>
                </a:solidFill>
              </a:rPr>
              <a:t>Apple - Steve Jobs</a:t>
            </a:r>
            <a:r>
              <a:rPr lang="en-US" sz="1400"/>
              <a:t>: Co-founder Steve Jobs transformed Apple into one of the most valuable companies in the world with innovative products like the iPhone, iPad, and MacBook, focusing on design and user experience.</a:t>
            </a:r>
          </a:p>
          <a:p>
            <a:endParaRPr lang="en-US" sz="1400"/>
          </a:p>
          <a:p>
            <a:r>
              <a:rPr lang="en-US" sz="1400" b="1">
                <a:solidFill>
                  <a:srgbClr val="FF0000"/>
                </a:solidFill>
              </a:rPr>
              <a:t>Amazon - Jeff Bezos:</a:t>
            </a:r>
            <a:r>
              <a:rPr lang="en-US" sz="1400"/>
              <a:t> As the founder, Bezos revolutionized e-commerce with Amazon, expanding the business from a bookstore to a global marketplace, and later venturing into cloud computing with Amazon Web Services (AWS).</a:t>
            </a:r>
          </a:p>
          <a:p>
            <a:endParaRPr lang="en-US" sz="1400" b="1">
              <a:solidFill>
                <a:srgbClr val="FF0000"/>
              </a:solidFill>
            </a:endParaRPr>
          </a:p>
          <a:p>
            <a:r>
              <a:rPr lang="en-US" sz="1400" b="1">
                <a:solidFill>
                  <a:srgbClr val="FF0000"/>
                </a:solidFill>
              </a:rPr>
              <a:t>Tesla - Elon Musk: </a:t>
            </a:r>
            <a:r>
              <a:rPr lang="en-US" sz="1400"/>
              <a:t>Musk has driven Tesla's growth by pushing electric vehicle technology and sustainable energy solutions, making the company a leader in the automotive industry and beyond.</a:t>
            </a:r>
          </a:p>
          <a:p>
            <a:endParaRPr lang="en-US" sz="1400"/>
          </a:p>
          <a:p>
            <a:r>
              <a:rPr lang="en-US" sz="1400" b="1">
                <a:solidFill>
                  <a:srgbClr val="FF0000"/>
                </a:solidFill>
              </a:rPr>
              <a:t>Microsoft - Satya Nadella: </a:t>
            </a:r>
            <a:r>
              <a:rPr lang="en-US" sz="1400"/>
              <a:t>Since becoming CEO, Nadella has shifted Microsoft’s focus to cloud computing and subscription services, revitalizing the company and increasing its market value significantly.</a:t>
            </a:r>
          </a:p>
          <a:p>
            <a:endParaRPr lang="en-US" sz="1400"/>
          </a:p>
          <a:p>
            <a:r>
              <a:rPr lang="en-US" sz="1400" b="1">
                <a:solidFill>
                  <a:srgbClr val="FF0000"/>
                </a:solidFill>
              </a:rPr>
              <a:t>Netflix - Reed Hastings:</a:t>
            </a:r>
            <a:r>
              <a:rPr lang="en-US" sz="1400"/>
              <a:t> Co-founder Hastings transitioned Netflix from a DVD rental service to a leading streaming platform, investing in original content and adapting to changing consumer preferences.</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8520"/>
            <a:ext cx="8229600" cy="5267960"/>
          </a:xfrm>
        </p:spPr>
        <p:txBody>
          <a:bodyPr/>
          <a:lstStyle/>
          <a:p>
            <a:pPr marL="0" indent="0">
              <a:buNone/>
            </a:pPr>
            <a:r>
              <a:rPr lang="en-US" sz="3600" b="1"/>
              <a:t>                       </a:t>
            </a:r>
          </a:p>
          <a:p>
            <a:pPr marL="0" indent="0">
              <a:buNone/>
            </a:pPr>
            <a:endParaRPr lang="en-US" sz="3600" b="1"/>
          </a:p>
          <a:p>
            <a:pPr marL="0" indent="0">
              <a:buNone/>
            </a:pPr>
            <a:r>
              <a:rPr lang="en-US" sz="3600" b="1"/>
              <a:t>                         UNIT- IV</a:t>
            </a:r>
          </a:p>
          <a:p>
            <a:r>
              <a:rPr lang="en-US" sz="3600" b="1"/>
              <a:t>        Performance Management</a:t>
            </a:r>
          </a:p>
          <a:p>
            <a:endParaRPr lang="en-US" sz="3600" b="1"/>
          </a:p>
        </p:txBody>
      </p:sp>
      <p:pic>
        <p:nvPicPr>
          <p:cNvPr id="4" name="Picture 3"/>
          <p:cNvPicPr>
            <a:picLocks noChangeAspect="1"/>
          </p:cNvPicPr>
          <p:nvPr/>
        </p:nvPicPr>
        <p:blipFill>
          <a:blip r:embed="rId2"/>
          <a:stretch>
            <a:fillRect/>
          </a:stretch>
        </p:blipFill>
        <p:spPr>
          <a:xfrm>
            <a:off x="1570355" y="3905885"/>
            <a:ext cx="6046470" cy="287083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0335"/>
            <a:ext cx="8229600" cy="6495415"/>
          </a:xfrm>
        </p:spPr>
        <p:txBody>
          <a:bodyPr/>
          <a:lstStyle/>
          <a:p>
            <a:endParaRPr lang="en-US" sz="1000">
              <a:solidFill>
                <a:srgbClr val="FF0000"/>
              </a:solidFill>
            </a:endParaRPr>
          </a:p>
          <a:p>
            <a:endParaRPr lang="en-US" sz="1000">
              <a:solidFill>
                <a:srgbClr val="FF0000"/>
              </a:solidFill>
            </a:endParaRPr>
          </a:p>
          <a:p>
            <a:r>
              <a:rPr lang="en-US" sz="1200" b="1">
                <a:solidFill>
                  <a:srgbClr val="FF0000"/>
                </a:solidFill>
              </a:rPr>
              <a:t>Regular Performance Reviews:</a:t>
            </a:r>
            <a:r>
              <a:rPr lang="en-US" sz="1200" b="1"/>
              <a:t> Companies like </a:t>
            </a:r>
            <a:r>
              <a:rPr lang="en-US" sz="1200" b="1">
                <a:solidFill>
                  <a:srgbClr val="FF0000"/>
                </a:solidFill>
              </a:rPr>
              <a:t>Google</a:t>
            </a:r>
            <a:r>
              <a:rPr lang="en-US" sz="1200" b="1"/>
              <a:t> conduct biannual performance reviews that include peer feedback, self-assessments, and manager evaluations to ensure alignment with company goals.</a:t>
            </a:r>
          </a:p>
          <a:p>
            <a:endParaRPr lang="en-US" sz="1200" b="1"/>
          </a:p>
          <a:p>
            <a:r>
              <a:rPr lang="en-US" sz="1200" b="1">
                <a:solidFill>
                  <a:srgbClr val="FF0000"/>
                </a:solidFill>
              </a:rPr>
              <a:t>Goal Setting: Intel</a:t>
            </a:r>
            <a:r>
              <a:rPr lang="en-US" sz="1200" b="1"/>
              <a:t> uses the OKR (Objectives and Key Results) framework to set clear, measurable goals for teams and individuals, promoting transparency and accountability.</a:t>
            </a:r>
          </a:p>
          <a:p>
            <a:endParaRPr lang="en-US" sz="1200" b="1"/>
          </a:p>
          <a:p>
            <a:r>
              <a:rPr lang="en-US" sz="1200" b="1">
                <a:solidFill>
                  <a:srgbClr val="FF0000"/>
                </a:solidFill>
              </a:rPr>
              <a:t>Continuous Feedback: Adobe</a:t>
            </a:r>
            <a:r>
              <a:rPr lang="en-US" sz="1200" b="1"/>
              <a:t> replaced annual reviews with ongoing feedback through its </a:t>
            </a:r>
            <a:r>
              <a:rPr lang="en-US" sz="1200" b="1">
                <a:solidFill>
                  <a:srgbClr val="FF0000"/>
                </a:solidFill>
              </a:rPr>
              <a:t>"Check-In"</a:t>
            </a:r>
            <a:r>
              <a:rPr lang="en-US" sz="1200" b="1"/>
              <a:t> system, allowing managers and employees to have regular, informal discussions about performance and development.</a:t>
            </a:r>
          </a:p>
          <a:p>
            <a:endParaRPr lang="en-US" sz="1200" b="1"/>
          </a:p>
          <a:p>
            <a:r>
              <a:rPr lang="en-US" sz="1200" b="1">
                <a:solidFill>
                  <a:srgbClr val="FF0000"/>
                </a:solidFill>
              </a:rPr>
              <a:t>360-Degree Feedback:</a:t>
            </a:r>
            <a:r>
              <a:rPr lang="en-US" sz="1200" b="1"/>
              <a:t> </a:t>
            </a:r>
            <a:r>
              <a:rPr lang="en-US" sz="1200" b="1">
                <a:solidFill>
                  <a:srgbClr val="FF0000"/>
                </a:solidFill>
              </a:rPr>
              <a:t>General Electric (GE</a:t>
            </a:r>
            <a:r>
              <a:rPr lang="en-US" sz="1200" b="1"/>
              <a:t>) employs 360-degree feedback, gathering input from peers, subordinates, and managers to provide a comprehensive view of an employee’s performance.</a:t>
            </a:r>
          </a:p>
          <a:p>
            <a:endParaRPr lang="en-US" sz="1200" b="1"/>
          </a:p>
          <a:p>
            <a:r>
              <a:rPr lang="en-US" sz="1200" b="1">
                <a:solidFill>
                  <a:srgbClr val="FF0000"/>
                </a:solidFill>
              </a:rPr>
              <a:t>Performance Metrics and Dashboards: Salesforce</a:t>
            </a:r>
            <a:r>
              <a:rPr lang="en-US" sz="1200" b="1"/>
              <a:t> utilizes performance dashboards that track key performance indicators (KPIs) in real-time, helping employees and managers stay informed about progress.</a:t>
            </a:r>
          </a:p>
          <a:p>
            <a:endParaRPr lang="en-US" sz="1200" b="1"/>
          </a:p>
          <a:p>
            <a:r>
              <a:rPr lang="en-US" sz="1200" b="1">
                <a:solidFill>
                  <a:srgbClr val="FF0000"/>
                </a:solidFill>
              </a:rPr>
              <a:t>Personal Development Plans:</a:t>
            </a:r>
            <a:r>
              <a:rPr lang="en-US" sz="1200" b="1"/>
              <a:t> </a:t>
            </a:r>
            <a:r>
              <a:rPr lang="en-US" sz="1200" b="1">
                <a:solidFill>
                  <a:srgbClr val="FF0000"/>
                </a:solidFill>
              </a:rPr>
              <a:t>Accenture</a:t>
            </a:r>
            <a:r>
              <a:rPr lang="en-US" sz="1200" b="1"/>
              <a:t> focuses on individual development plans that align personal goals with organizational objectives, facilitating career growth and skills enhancement.</a:t>
            </a:r>
          </a:p>
          <a:p>
            <a:endParaRPr lang="en-US" sz="1200" b="1"/>
          </a:p>
          <a:p>
            <a:r>
              <a:rPr lang="en-US" sz="1200" b="1">
                <a:solidFill>
                  <a:srgbClr val="FF0000"/>
                </a:solidFill>
              </a:rPr>
              <a:t>Recognition Programs:</a:t>
            </a:r>
            <a:r>
              <a:rPr lang="en-US" sz="1200" b="1"/>
              <a:t> </a:t>
            </a:r>
            <a:r>
              <a:rPr lang="en-US" sz="1200" b="1">
                <a:solidFill>
                  <a:srgbClr val="FF0000"/>
                </a:solidFill>
              </a:rPr>
              <a:t>Zappos </a:t>
            </a:r>
            <a:r>
              <a:rPr lang="en-US" sz="1200" b="1"/>
              <a:t>has a peer recognition program where employees can reward each other for exceptional performance, fostering a positive work culture.</a:t>
            </a:r>
          </a:p>
          <a:p>
            <a:endParaRPr lang="en-US" sz="1200" b="1"/>
          </a:p>
          <a:p>
            <a:r>
              <a:rPr lang="en-US" sz="1200" b="1">
                <a:solidFill>
                  <a:srgbClr val="FF0000"/>
                </a:solidFill>
              </a:rPr>
              <a:t>Training and Development: IBM</a:t>
            </a:r>
            <a:r>
              <a:rPr lang="en-US" sz="1200" b="1"/>
              <a:t> emphasizes continuous learning and development opportunities, integrating performance management with training programs to support skill enhancement.</a:t>
            </a:r>
          </a:p>
          <a:p>
            <a:endParaRPr lang="en-US" sz="1200" b="1"/>
          </a:p>
          <a:p>
            <a:r>
              <a:rPr lang="en-US" sz="1200" b="1">
                <a:solidFill>
                  <a:srgbClr val="FF0000"/>
                </a:solidFill>
              </a:rPr>
              <a:t>Succession Planning: Microsoft </a:t>
            </a:r>
            <a:r>
              <a:rPr lang="en-US" sz="1200" b="1"/>
              <a:t>incorporates succession planning into its performance management process to identify and develop future leaders within the organization.</a:t>
            </a:r>
          </a:p>
          <a:p>
            <a:endParaRPr lang="en-US" sz="1200" b="1"/>
          </a:p>
          <a:p>
            <a:endParaRPr lang="en-US" sz="1200" b="1"/>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1272540"/>
          </a:xfrm>
        </p:spPr>
        <p:txBody>
          <a:bodyPr/>
          <a:lstStyle/>
          <a:p>
            <a:r>
              <a:rPr lang="en-US" b="1">
                <a:solidFill>
                  <a:srgbClr val="FF0000"/>
                </a:solidFill>
                <a:sym typeface="+mn-ea"/>
              </a:rPr>
              <a:t>What is Performance Management?</a:t>
            </a:r>
          </a:p>
        </p:txBody>
      </p:sp>
      <p:sp>
        <p:nvSpPr>
          <p:cNvPr id="3" name="Content Placeholder 2"/>
          <p:cNvSpPr>
            <a:spLocks noGrp="1"/>
          </p:cNvSpPr>
          <p:nvPr>
            <p:ph idx="1"/>
          </p:nvPr>
        </p:nvSpPr>
        <p:spPr/>
        <p:txBody>
          <a:bodyPr/>
          <a:lstStyle/>
          <a:p>
            <a:endParaRPr lang="en-US"/>
          </a:p>
          <a:p>
            <a:r>
              <a:rPr lang="en-US"/>
              <a:t> An </a:t>
            </a:r>
            <a:r>
              <a:rPr lang="en-US">
                <a:solidFill>
                  <a:srgbClr val="FF0000"/>
                </a:solidFill>
              </a:rPr>
              <a:t>ongoing, continuous </a:t>
            </a:r>
            <a:r>
              <a:rPr lang="en-US"/>
              <a:t>process of </a:t>
            </a:r>
            <a:r>
              <a:rPr lang="en-US">
                <a:solidFill>
                  <a:srgbClr val="FF0000"/>
                </a:solidFill>
              </a:rPr>
              <a:t>communicating</a:t>
            </a:r>
            <a:r>
              <a:rPr lang="en-US"/>
              <a:t> and </a:t>
            </a:r>
            <a:r>
              <a:rPr lang="en-US">
                <a:solidFill>
                  <a:srgbClr val="FF0000"/>
                </a:solidFill>
              </a:rPr>
              <a:t>clarifying job responsibilities, priorities, performance expectations,</a:t>
            </a:r>
            <a:r>
              <a:rPr lang="en-US"/>
              <a:t> and </a:t>
            </a:r>
            <a:r>
              <a:rPr lang="en-US">
                <a:solidFill>
                  <a:srgbClr val="FF0000"/>
                </a:solidFill>
              </a:rPr>
              <a:t>development planning </a:t>
            </a:r>
            <a:r>
              <a:rPr lang="en-US"/>
              <a:t>that optimize an </a:t>
            </a:r>
            <a:r>
              <a:rPr lang="en-US">
                <a:solidFill>
                  <a:srgbClr val="FF0000"/>
                </a:solidFill>
              </a:rPr>
              <a:t>individual's performance</a:t>
            </a:r>
            <a:r>
              <a:rPr lang="en-US"/>
              <a:t> and </a:t>
            </a:r>
            <a:r>
              <a:rPr lang="en-US">
                <a:solidFill>
                  <a:srgbClr val="FF0000"/>
                </a:solidFill>
              </a:rPr>
              <a:t>aligns</a:t>
            </a:r>
            <a:r>
              <a:rPr lang="en-US"/>
              <a:t> with organizational strategic goals.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a:solidFill>
                  <a:srgbClr val="FF0000"/>
                </a:solidFill>
              </a:rPr>
              <a:t>Performance management</a:t>
            </a:r>
            <a:r>
              <a:rPr lang="en-US"/>
              <a:t> is defined as the process of </a:t>
            </a:r>
            <a:r>
              <a:rPr lang="en-US">
                <a:solidFill>
                  <a:srgbClr val="FF0000"/>
                </a:solidFill>
              </a:rPr>
              <a:t>continuous </a:t>
            </a:r>
            <a:r>
              <a:rPr lang="en-US"/>
              <a:t>communication and feedback between a manager and employee towards the achievement of organizational objectives.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3725"/>
            <a:ext cx="8229600" cy="5532755"/>
          </a:xfrm>
        </p:spPr>
        <p:txBody>
          <a:bodyPr/>
          <a:lstStyle/>
          <a:p>
            <a:r>
              <a:rPr lang="en-US" sz="2400" b="1" dirty="0">
                <a:sym typeface="+mn-ea"/>
              </a:rPr>
              <a:t>The idea that organizations “compete through people” highlights the fact that achieving success increasingly depends on an </a:t>
            </a:r>
            <a:r>
              <a:rPr lang="en-US" sz="2400" b="1" dirty="0">
                <a:solidFill>
                  <a:srgbClr val="FF0000"/>
                </a:solidFill>
                <a:sym typeface="+mn-ea"/>
              </a:rPr>
              <a:t>organization’s ability to manage talent, or human capital.</a:t>
            </a:r>
            <a:r>
              <a:rPr lang="en-US" sz="2400" b="1" dirty="0">
                <a:sym typeface="+mn-ea"/>
              </a:rPr>
              <a:t> </a:t>
            </a:r>
          </a:p>
          <a:p>
            <a:endParaRPr lang="en-US" sz="2400" b="1" dirty="0"/>
          </a:p>
          <a:p>
            <a:r>
              <a:rPr lang="en-US" sz="2400" b="1" dirty="0">
                <a:sym typeface="+mn-ea"/>
              </a:rPr>
              <a:t>The term human capital describes the </a:t>
            </a:r>
            <a:r>
              <a:rPr lang="en-US" sz="2400" b="1" dirty="0">
                <a:solidFill>
                  <a:srgbClr val="FF0000"/>
                </a:solidFill>
                <a:sym typeface="+mn-ea"/>
              </a:rPr>
              <a:t>economic value of employees’ knowledge, skills, and capabilities. </a:t>
            </a:r>
          </a:p>
          <a:p>
            <a:endParaRPr lang="en-US" sz="2400" b="1" dirty="0"/>
          </a:p>
          <a:p>
            <a:r>
              <a:rPr lang="en-US" sz="2400" b="1" dirty="0">
                <a:sym typeface="+mn-ea"/>
              </a:rPr>
              <a:t>“</a:t>
            </a:r>
            <a:r>
              <a:rPr lang="en-US" sz="2400" b="1" dirty="0">
                <a:solidFill>
                  <a:srgbClr val="FF0000"/>
                </a:solidFill>
                <a:sym typeface="+mn-ea"/>
              </a:rPr>
              <a:t>Successful companies of the twenty-first century will be those who do the best jobs of capturing, storing, and leveraging what their employees know.” (Lew Platt, Hewlett-Packard</a:t>
            </a:r>
            <a:r>
              <a:rPr lang="en-US" altLang="en-IN" sz="2400" b="1" dirty="0">
                <a:solidFill>
                  <a:srgbClr val="FF0000"/>
                </a:solidFill>
              </a:rPr>
              <a:t>)</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055"/>
            <a:ext cx="8229600" cy="1080770"/>
          </a:xfrm>
        </p:spPr>
        <p:txBody>
          <a:bodyPr/>
          <a:lstStyle/>
          <a:p>
            <a:r>
              <a:rPr lang="en-US"/>
              <a:t>concept of performance management and appraisal</a:t>
            </a:r>
          </a:p>
        </p:txBody>
      </p:sp>
      <p:sp>
        <p:nvSpPr>
          <p:cNvPr id="3" name="Content Placeholder 2"/>
          <p:cNvSpPr>
            <a:spLocks noGrp="1"/>
          </p:cNvSpPr>
          <p:nvPr>
            <p:ph idx="1"/>
          </p:nvPr>
        </p:nvSpPr>
        <p:spPr/>
        <p:txBody>
          <a:bodyPr/>
          <a:lstStyle/>
          <a:p>
            <a:r>
              <a:rPr lang="en-US" sz="2800">
                <a:solidFill>
                  <a:srgbClr val="FF0000"/>
                </a:solidFill>
              </a:rPr>
              <a:t>Performance management</a:t>
            </a:r>
            <a:r>
              <a:rPr lang="en-US" sz="2800"/>
              <a:t> and </a:t>
            </a:r>
            <a:r>
              <a:rPr lang="en-US" sz="2800">
                <a:solidFill>
                  <a:srgbClr val="FF0000"/>
                </a:solidFill>
              </a:rPr>
              <a:t>performance appraisal </a:t>
            </a:r>
            <a:r>
              <a:rPr lang="en-US" sz="2800"/>
              <a:t>are both processes that help organizations </a:t>
            </a:r>
            <a:r>
              <a:rPr lang="en-US" sz="2800">
                <a:solidFill>
                  <a:srgbClr val="FF0000"/>
                </a:solidFill>
              </a:rPr>
              <a:t>evaluate</a:t>
            </a:r>
            <a:r>
              <a:rPr lang="en-US" sz="2800"/>
              <a:t> and improve employee performance</a:t>
            </a:r>
          </a:p>
          <a:p>
            <a:r>
              <a:rPr lang="en-US" sz="2800"/>
              <a:t>Performance management is about</a:t>
            </a:r>
            <a:r>
              <a:rPr lang="en-US" sz="2800">
                <a:solidFill>
                  <a:srgbClr val="FF0000"/>
                </a:solidFill>
              </a:rPr>
              <a:t> actually helping an employee </a:t>
            </a:r>
            <a:r>
              <a:rPr lang="en-US" sz="2800"/>
              <a:t>to develop and increase his performance and productivity. Performance appraisal </a:t>
            </a:r>
            <a:r>
              <a:rPr lang="en-US" sz="2800">
                <a:solidFill>
                  <a:srgbClr val="FF0000"/>
                </a:solidFill>
              </a:rPr>
              <a:t>evaluates the actual performance of the employee,</a:t>
            </a:r>
            <a:r>
              <a:rPr lang="en-US" sz="2800"/>
              <a:t> but it does not focus on the employee's performance productivity</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864870"/>
          </a:xfrm>
        </p:spPr>
        <p:txBody>
          <a:bodyPr/>
          <a:lstStyle/>
          <a:p>
            <a:r>
              <a:rPr lang="en-US" sz="2000" b="1">
                <a:solidFill>
                  <a:srgbClr val="FF0000"/>
                </a:solidFill>
              </a:rPr>
              <a:t>OBJECTIVES OF PERFORMANCE MANAGEMENT</a:t>
            </a:r>
          </a:p>
        </p:txBody>
      </p:sp>
      <p:sp>
        <p:nvSpPr>
          <p:cNvPr id="3" name="Content Placeholder 2"/>
          <p:cNvSpPr>
            <a:spLocks noGrp="1"/>
          </p:cNvSpPr>
          <p:nvPr>
            <p:ph idx="1"/>
          </p:nvPr>
        </p:nvSpPr>
        <p:spPr>
          <a:xfrm>
            <a:off x="457200" y="916940"/>
            <a:ext cx="8229600" cy="5525770"/>
          </a:xfrm>
        </p:spPr>
        <p:txBody>
          <a:bodyPr/>
          <a:lstStyle/>
          <a:p>
            <a:r>
              <a:rPr lang="en-US"/>
              <a:t>PERFORMANCE FEEDBACK</a:t>
            </a:r>
          </a:p>
          <a:p>
            <a:r>
              <a:rPr lang="en-US">
                <a:sym typeface="+mn-ea"/>
              </a:rPr>
              <a:t>PERFORMANCE IMPROVEMENT(training and development)</a:t>
            </a:r>
          </a:p>
          <a:p>
            <a:r>
              <a:rPr lang="en-US"/>
              <a:t>IDENTIFICATION OF POTENTIAL</a:t>
            </a:r>
          </a:p>
          <a:p>
            <a:r>
              <a:rPr lang="en-US"/>
              <a:t>PROMOTION DECISIONS</a:t>
            </a:r>
          </a:p>
          <a:p>
            <a:r>
              <a:rPr lang="en-US"/>
              <a:t>COMPENSATION ADMINISTRATION WORK FORCE PLANNING </a:t>
            </a:r>
          </a:p>
          <a:p>
            <a:r>
              <a:rPr lang="en-US"/>
              <a:t>VALIDATION OF SELECTION PROCEDURES</a:t>
            </a:r>
          </a:p>
          <a:p>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7860"/>
            <a:ext cx="8229600" cy="5468620"/>
          </a:xfrm>
        </p:spPr>
        <p:txBody>
          <a:bodyPr/>
          <a:lstStyle/>
          <a:p>
            <a:r>
              <a:rPr lang="en-US"/>
              <a:t>What Is a Performance Appraisal?</a:t>
            </a:r>
          </a:p>
          <a:p>
            <a:endParaRPr lang="en-US"/>
          </a:p>
          <a:p>
            <a:r>
              <a:rPr lang="en-US"/>
              <a:t>A performance appraisal is a structured and regular </a:t>
            </a:r>
            <a:r>
              <a:rPr lang="en-US">
                <a:solidFill>
                  <a:srgbClr val="FF0000"/>
                </a:solidFill>
              </a:rPr>
              <a:t>review/ assessment</a:t>
            </a:r>
            <a:r>
              <a:rPr lang="en-US"/>
              <a:t> of an employee's job performance, assessing how well their work aligns with the set job criteria.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434080" y="1154430"/>
            <a:ext cx="3529965" cy="4972050"/>
          </a:xfrm>
          <a:prstGeom prst="rect">
            <a:avLst/>
          </a:prstGeom>
        </p:spPr>
      </p:pic>
      <p:sp>
        <p:nvSpPr>
          <p:cNvPr id="7" name="Text Box 6"/>
          <p:cNvSpPr txBox="1"/>
          <p:nvPr/>
        </p:nvSpPr>
        <p:spPr>
          <a:xfrm>
            <a:off x="1830705" y="511175"/>
            <a:ext cx="6153785" cy="496570"/>
          </a:xfrm>
          <a:prstGeom prst="rect">
            <a:avLst/>
          </a:prstGeom>
          <a:noFill/>
        </p:spPr>
        <p:txBody>
          <a:bodyPr wrap="square" rtlCol="0">
            <a:noAutofit/>
          </a:bodyPr>
          <a:lstStyle/>
          <a:p>
            <a:r>
              <a:rPr lang="en-US"/>
              <a:t>The Performance Appraisal Process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r>
              <a:rPr lang="en-US" sz="3200"/>
              <a:t>Techniques for Performance Appraisal</a:t>
            </a:r>
          </a:p>
        </p:txBody>
      </p:sp>
      <p:pic>
        <p:nvPicPr>
          <p:cNvPr id="4" name="Content Placeholder 3"/>
          <p:cNvPicPr>
            <a:picLocks noGrp="1" noChangeAspect="1"/>
          </p:cNvPicPr>
          <p:nvPr>
            <p:ph idx="1"/>
          </p:nvPr>
        </p:nvPicPr>
        <p:blipFill>
          <a:blip r:embed="rId2"/>
          <a:stretch>
            <a:fillRect/>
          </a:stretch>
        </p:blipFill>
        <p:spPr>
          <a:xfrm>
            <a:off x="1135380" y="1702435"/>
            <a:ext cx="6786880" cy="322707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2190" y="1028700"/>
            <a:ext cx="7254875" cy="437896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33400" y="700722"/>
            <a:ext cx="7864475" cy="545655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5355" y="1077595"/>
            <a:ext cx="6936740" cy="504888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4410" y="737235"/>
            <a:ext cx="7128510" cy="538924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55065" y="840740"/>
            <a:ext cx="7192010" cy="5285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ym typeface="+mn-ea"/>
              </a:rPr>
              <a:t>Human Resource management</a:t>
            </a:r>
            <a:endParaRPr lang="en-US" sz="3600" b="1"/>
          </a:p>
        </p:txBody>
      </p:sp>
      <p:sp>
        <p:nvSpPr>
          <p:cNvPr id="3" name="Content Placeholder 2"/>
          <p:cNvSpPr>
            <a:spLocks noGrp="1"/>
          </p:cNvSpPr>
          <p:nvPr>
            <p:ph idx="1"/>
          </p:nvPr>
        </p:nvSpPr>
        <p:spPr/>
        <p:txBody>
          <a:bodyPr/>
          <a:lstStyle/>
          <a:p>
            <a:r>
              <a:rPr lang="en-US" sz="4400" dirty="0">
                <a:sym typeface="+mn-ea"/>
              </a:rPr>
              <a:t>HRM can be defined as </a:t>
            </a:r>
          </a:p>
          <a:p>
            <a:pPr marL="0" indent="0">
              <a:buNone/>
            </a:pPr>
            <a:r>
              <a:rPr lang="en-US" sz="4400" dirty="0">
                <a:solidFill>
                  <a:srgbClr val="FF0000"/>
                </a:solidFill>
                <a:sym typeface="+mn-ea"/>
              </a:rPr>
              <a:t>The art of procuring, developing, coordinating and maintaining competent workforce to achieve organizational goals efficiently</a:t>
            </a:r>
            <a:r>
              <a:rPr lang="en-US" sz="4400" dirty="0">
                <a:sym typeface="+mn-ea"/>
              </a:rPr>
              <a:t>.</a:t>
            </a:r>
            <a:endParaRPr lang="en-US" sz="4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3300" y="1086485"/>
            <a:ext cx="7630160" cy="503999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10540" y="822960"/>
            <a:ext cx="7581265" cy="530352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9320" y="831215"/>
            <a:ext cx="7115175" cy="529526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533400"/>
            <a:ext cx="7150735" cy="496633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3375"/>
            <a:ext cx="8229600" cy="5793105"/>
          </a:xfrm>
        </p:spPr>
        <p:txBody>
          <a:bodyPr/>
          <a:lstStyle/>
          <a:p>
            <a:r>
              <a:rPr lang="en-US">
                <a:solidFill>
                  <a:srgbClr val="FF0000"/>
                </a:solidFill>
              </a:rPr>
              <a:t>1. Management by Objectives (MBO)</a:t>
            </a:r>
          </a:p>
          <a:p>
            <a:r>
              <a:rPr lang="en-US"/>
              <a:t>In this method, managers and employees collaborate together to identify, plan, organize, and communicate objectives. This is usually for a specific appraisal period and objectives are validated using the </a:t>
            </a:r>
            <a:r>
              <a:rPr lang="en-US">
                <a:solidFill>
                  <a:srgbClr val="FF0000"/>
                </a:solidFill>
              </a:rPr>
              <a:t>SMART </a:t>
            </a:r>
            <a:r>
              <a:rPr lang="en-US"/>
              <a:t>(Specific, Measurable, Achievable, Realistic &amp; Time-sensitive) method.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4195"/>
            <a:ext cx="8229600" cy="5582285"/>
          </a:xfrm>
        </p:spPr>
        <p:txBody>
          <a:bodyPr/>
          <a:lstStyle/>
          <a:p>
            <a:r>
              <a:rPr lang="en-US" sz="2800" b="1">
                <a:solidFill>
                  <a:srgbClr val="FF0000"/>
                </a:solidFill>
              </a:rPr>
              <a:t>2. 360-Degree Feedback Method</a:t>
            </a:r>
          </a:p>
          <a:p>
            <a:endParaRPr lang="en-US" sz="2800"/>
          </a:p>
          <a:p>
            <a:r>
              <a:rPr lang="en-US" sz="2800"/>
              <a:t> The method focuses on collecting feedback from everyone an employee interacts with like managers, customers, peers, etc. </a:t>
            </a:r>
            <a:r>
              <a:rPr lang="en-US" sz="2800">
                <a:solidFill>
                  <a:srgbClr val="FF0000"/>
                </a:solidFill>
              </a:rPr>
              <a:t>When data is collected from multiple sources,</a:t>
            </a:r>
            <a:r>
              <a:rPr lang="en-US" sz="2800"/>
              <a:t> the chances of a manager’s bias affecting the appraisal are eliminated. Plus, it offers a clearer picture of the employee’s competence in terms of work.</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7575" y="791210"/>
            <a:ext cx="7815580" cy="440626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4195"/>
            <a:ext cx="8229600" cy="5582285"/>
          </a:xfrm>
        </p:spPr>
        <p:txBody>
          <a:bodyPr/>
          <a:lstStyle/>
          <a:p>
            <a:r>
              <a:rPr lang="en-US" sz="2800" b="1">
                <a:solidFill>
                  <a:srgbClr val="FF0000"/>
                </a:solidFill>
              </a:rPr>
              <a:t>3. Assessment Center Method</a:t>
            </a:r>
          </a:p>
          <a:p>
            <a:endParaRPr lang="en-US" sz="2800" b="1">
              <a:solidFill>
                <a:srgbClr val="FF0000"/>
              </a:solidFill>
            </a:endParaRPr>
          </a:p>
          <a:p>
            <a:r>
              <a:rPr lang="en-US" sz="2800"/>
              <a:t>Introduced by the German Army in the 1930s, the concept of assessment center has been revamped to suit the current business scenario. The employees are assessed based on their </a:t>
            </a:r>
            <a:r>
              <a:rPr lang="en-US" sz="2800">
                <a:solidFill>
                  <a:srgbClr val="FF0000"/>
                </a:solidFill>
              </a:rPr>
              <a:t>performance </a:t>
            </a:r>
            <a:r>
              <a:rPr lang="en-US" sz="2800"/>
              <a:t>like social-stimulating exercises like role-playing, decision-making, informal discussions, etc. The assessment evaluates the performance of employees to identify future leaders and managers.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3555"/>
            <a:ext cx="8229600" cy="5622925"/>
          </a:xfrm>
        </p:spPr>
        <p:txBody>
          <a:bodyPr/>
          <a:lstStyle/>
          <a:p>
            <a:r>
              <a:rPr lang="en-US" sz="2800"/>
              <a:t>4. Human Resource Accounting Method</a:t>
            </a:r>
          </a:p>
          <a:p>
            <a:endParaRPr lang="en-US" sz="2800"/>
          </a:p>
          <a:p>
            <a:r>
              <a:rPr lang="en-US" sz="2800"/>
              <a:t>Also known as Human Resource Cost Accounting Method, it is used to </a:t>
            </a:r>
            <a:r>
              <a:rPr lang="en-US" sz="2800" b="1">
                <a:solidFill>
                  <a:srgbClr val="FF0000"/>
                </a:solidFill>
              </a:rPr>
              <a:t>evaluate an employee’s performance as per the monetary benefits they yield from the organization.</a:t>
            </a:r>
            <a:r>
              <a:rPr lang="en-US" sz="2800"/>
              <a:t> This means the performance of an employee is compared against the salary &amp; other costs the company pays to the employee.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HRM Defination </a:t>
            </a:r>
            <a:endParaRPr lang="en-US"/>
          </a:p>
        </p:txBody>
      </p:sp>
      <p:sp>
        <p:nvSpPr>
          <p:cNvPr id="3" name="Content Placeholder 2"/>
          <p:cNvSpPr>
            <a:spLocks noGrp="1"/>
          </p:cNvSpPr>
          <p:nvPr>
            <p:ph idx="1"/>
          </p:nvPr>
        </p:nvSpPr>
        <p:spPr/>
        <p:txBody>
          <a:bodyPr/>
          <a:lstStyle/>
          <a:p>
            <a:r>
              <a:rPr lang="en-US" b="1" dirty="0">
                <a:sym typeface="+mn-ea"/>
              </a:rPr>
              <a:t>According to the flippo, HRM is the </a:t>
            </a:r>
            <a:r>
              <a:rPr lang="en-US" b="1" dirty="0">
                <a:solidFill>
                  <a:srgbClr val="FF0000"/>
                </a:solidFill>
                <a:sym typeface="+mn-ea"/>
              </a:rPr>
              <a:t>planning, </a:t>
            </a:r>
            <a:r>
              <a:rPr lang="en-US" b="1" dirty="0">
                <a:solidFill>
                  <a:srgbClr val="FFC000"/>
                </a:solidFill>
                <a:sym typeface="+mn-ea"/>
              </a:rPr>
              <a:t>organizing</a:t>
            </a:r>
            <a:r>
              <a:rPr lang="en-US" b="1" dirty="0">
                <a:solidFill>
                  <a:srgbClr val="FF0000"/>
                </a:solidFill>
                <a:sym typeface="+mn-ea"/>
              </a:rPr>
              <a:t>, </a:t>
            </a:r>
            <a:r>
              <a:rPr lang="en-US" b="1" dirty="0">
                <a:gradFill>
                  <a:gsLst>
                    <a:gs pos="0">
                      <a:srgbClr val="9EE256"/>
                    </a:gs>
                    <a:gs pos="100000">
                      <a:srgbClr val="52762D"/>
                    </a:gs>
                  </a:gsLst>
                  <a:lin scaled="0"/>
                </a:gradFill>
                <a:sym typeface="+mn-ea"/>
              </a:rPr>
              <a:t>directing</a:t>
            </a:r>
            <a:r>
              <a:rPr lang="en-US" b="1" dirty="0">
                <a:solidFill>
                  <a:srgbClr val="FF0000"/>
                </a:solidFill>
                <a:sym typeface="+mn-ea"/>
              </a:rPr>
              <a:t> and </a:t>
            </a:r>
            <a:r>
              <a:rPr lang="en-US" b="1" dirty="0">
                <a:solidFill>
                  <a:srgbClr val="0070C0"/>
                </a:solidFill>
                <a:sym typeface="+mn-ea"/>
              </a:rPr>
              <a:t>controlling </a:t>
            </a:r>
            <a:r>
              <a:rPr lang="en-US" b="1" dirty="0">
                <a:sym typeface="+mn-ea"/>
              </a:rPr>
              <a:t>of the </a:t>
            </a:r>
            <a:r>
              <a:rPr lang="en-US" b="1" dirty="0">
                <a:solidFill>
                  <a:srgbClr val="00B050"/>
                </a:solidFill>
                <a:sym typeface="+mn-ea"/>
              </a:rPr>
              <a:t>procurement, development, compensation, integration, maintenance and separation of human resource </a:t>
            </a:r>
            <a:r>
              <a:rPr lang="en-US" b="1" dirty="0">
                <a:sym typeface="+mn-ea"/>
              </a:rPr>
              <a:t>so that the </a:t>
            </a:r>
            <a:r>
              <a:rPr lang="en-US" b="1" dirty="0">
                <a:solidFill>
                  <a:srgbClr val="FF0000"/>
                </a:solidFill>
                <a:sym typeface="+mn-ea"/>
              </a:rPr>
              <a:t>objectives are accomplished</a:t>
            </a:r>
            <a:endParaRPr lang="en-IN" b="1" dirty="0">
              <a:solidFill>
                <a:srgbClr val="FF0000"/>
              </a:solidFill>
            </a:endParaRPr>
          </a:p>
          <a:p>
            <a:endParaRPr lang="en-IN" b="1" dirty="0">
              <a:solidFill>
                <a:srgbClr val="FF0000"/>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7705"/>
            <a:ext cx="8229600" cy="5438775"/>
          </a:xfrm>
        </p:spPr>
        <p:txBody>
          <a:bodyPr/>
          <a:lstStyle/>
          <a:p>
            <a:r>
              <a:rPr lang="en-US" sz="2400" b="1">
                <a:solidFill>
                  <a:srgbClr val="FF0000"/>
                </a:solidFill>
              </a:rPr>
              <a:t>5. Behaviorally Anchored Rating Scale (BARS)</a:t>
            </a:r>
          </a:p>
          <a:p>
            <a:endParaRPr lang="en-US" sz="2400"/>
          </a:p>
          <a:p>
            <a:r>
              <a:rPr lang="en-US" sz="2400"/>
              <a:t>In this modern method of performance appraisal, both the qualitative and quantitative aspects of an employee are evaluated. </a:t>
            </a:r>
            <a:r>
              <a:rPr lang="en-US" sz="2400">
                <a:solidFill>
                  <a:srgbClr val="FF0000"/>
                </a:solidFill>
              </a:rPr>
              <a:t>BARS compares an employee’s performance with specific behavioral examples that are assigned a numerical rating</a:t>
            </a:r>
            <a:r>
              <a:rPr lang="en-US" sz="2400"/>
              <a:t>. As per employee’s role and job-level, BARS has a set of </a:t>
            </a:r>
            <a:r>
              <a:rPr lang="en-US" sz="2400">
                <a:solidFill>
                  <a:srgbClr val="FF0000"/>
                </a:solidFill>
              </a:rPr>
              <a:t>predetermined standards called BARS statements</a:t>
            </a:r>
            <a:r>
              <a:rPr lang="en-US" sz="2400"/>
              <a:t>. These statements are used as yardsticks to measure the performance on each BARS scale level.</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Here’s a real-world example of how Behaviorally Anchored Rating Scales (BARS) might be implemented in a customer service department:</a:t>
            </a:r>
          </a:p>
        </p:txBody>
      </p:sp>
      <p:sp>
        <p:nvSpPr>
          <p:cNvPr id="3" name="Content Placeholder 2"/>
          <p:cNvSpPr>
            <a:spLocks noGrp="1"/>
          </p:cNvSpPr>
          <p:nvPr>
            <p:ph idx="1"/>
          </p:nvPr>
        </p:nvSpPr>
        <p:spPr>
          <a:xfrm>
            <a:off x="457200" y="1417955"/>
            <a:ext cx="8229600" cy="4708525"/>
          </a:xfrm>
        </p:spPr>
        <p:txBody>
          <a:bodyPr/>
          <a:lstStyle/>
          <a:p>
            <a:r>
              <a:rPr lang="en-US" sz="800" b="1">
                <a:solidFill>
                  <a:srgbClr val="FF0000"/>
                </a:solidFill>
              </a:rPr>
              <a:t>Performance Dimension: Customer Interaction</a:t>
            </a:r>
          </a:p>
          <a:p>
            <a:endParaRPr lang="en-US" sz="800"/>
          </a:p>
          <a:p>
            <a:r>
              <a:rPr lang="en-US" sz="800"/>
              <a:t>Rating Scale:</a:t>
            </a:r>
          </a:p>
          <a:p>
            <a:endParaRPr lang="en-US" sz="800"/>
          </a:p>
          <a:p>
            <a:r>
              <a:rPr lang="en-US" sz="800" b="1">
                <a:solidFill>
                  <a:srgbClr val="FF0000"/>
                </a:solidFill>
              </a:rPr>
              <a:t>Unsatisfactory (1):</a:t>
            </a:r>
          </a:p>
          <a:p>
            <a:endParaRPr lang="en-US" sz="800"/>
          </a:p>
          <a:p>
            <a:r>
              <a:rPr lang="en-US" sz="800"/>
              <a:t>Fails to greet customers.</a:t>
            </a:r>
          </a:p>
          <a:p>
            <a:r>
              <a:rPr lang="en-US" sz="800"/>
              <a:t>Does not resolve issues; escalates unnecessarily.</a:t>
            </a:r>
          </a:p>
          <a:p>
            <a:r>
              <a:rPr lang="en-US" sz="800"/>
              <a:t>Frequently uses negative language.</a:t>
            </a:r>
          </a:p>
          <a:p>
            <a:endParaRPr lang="en-US" sz="800"/>
          </a:p>
          <a:p>
            <a:r>
              <a:rPr lang="en-US" sz="800" b="1">
                <a:solidFill>
                  <a:srgbClr val="FF0000"/>
                </a:solidFill>
              </a:rPr>
              <a:t>Needs Improvement (2):</a:t>
            </a:r>
          </a:p>
          <a:p>
            <a:endParaRPr lang="en-US" sz="800"/>
          </a:p>
          <a:p>
            <a:r>
              <a:rPr lang="en-US" sz="800"/>
              <a:t>Greets customers but lacks enthusiasm.</a:t>
            </a:r>
          </a:p>
          <a:p>
            <a:r>
              <a:rPr lang="en-US" sz="800"/>
              <a:t>Resolves simple issues but struggles with complex inquiries.</a:t>
            </a:r>
          </a:p>
          <a:p>
            <a:r>
              <a:rPr lang="en-US" sz="800"/>
              <a:t>Occasionally uses unclear language.</a:t>
            </a:r>
          </a:p>
          <a:p>
            <a:endParaRPr lang="en-US" sz="800"/>
          </a:p>
          <a:p>
            <a:r>
              <a:rPr lang="en-US" sz="800" b="1">
                <a:solidFill>
                  <a:srgbClr val="FF0000"/>
                </a:solidFill>
              </a:rPr>
              <a:t>Satisfactory (3):</a:t>
            </a:r>
          </a:p>
          <a:p>
            <a:endParaRPr lang="en-US" sz="800"/>
          </a:p>
          <a:p>
            <a:r>
              <a:rPr lang="en-US" sz="800"/>
              <a:t>Greets customers warmly and engages positively.</a:t>
            </a:r>
          </a:p>
          <a:p>
            <a:r>
              <a:rPr lang="en-US" sz="800"/>
              <a:t>Resolves most inquiries effectively and provides follow-up when needed.</a:t>
            </a:r>
          </a:p>
          <a:p>
            <a:r>
              <a:rPr lang="en-US" sz="800"/>
              <a:t>Uses clear and respectful language.</a:t>
            </a:r>
          </a:p>
          <a:p>
            <a:endParaRPr lang="en-US" sz="800"/>
          </a:p>
          <a:p>
            <a:r>
              <a:rPr lang="en-US" sz="800" b="1">
                <a:solidFill>
                  <a:srgbClr val="FF0000"/>
                </a:solidFill>
              </a:rPr>
              <a:t>Good (4):</a:t>
            </a:r>
          </a:p>
          <a:p>
            <a:endParaRPr lang="en-US" sz="800"/>
          </a:p>
          <a:p>
            <a:r>
              <a:rPr lang="en-US" sz="800"/>
              <a:t>Consistently greets customers enthusiastically.</a:t>
            </a:r>
          </a:p>
          <a:p>
            <a:r>
              <a:rPr lang="en-US" sz="800"/>
              <a:t>Resolves complex issues independently and follows up proactively.</a:t>
            </a:r>
          </a:p>
          <a:p>
            <a:r>
              <a:rPr lang="en-US" sz="800"/>
              <a:t>Communicates clearly and empathetically.</a:t>
            </a:r>
          </a:p>
          <a:p>
            <a:r>
              <a:rPr lang="en-US" sz="800" b="1">
                <a:solidFill>
                  <a:srgbClr val="FF0000"/>
                </a:solidFill>
              </a:rPr>
              <a:t>Excellent (5):</a:t>
            </a:r>
          </a:p>
          <a:p>
            <a:endParaRPr lang="en-US" sz="800"/>
          </a:p>
          <a:p>
            <a:r>
              <a:rPr lang="en-US" sz="800"/>
              <a:t>Always provides a warm, welcoming greeting and goes above and beyond to engage customers.</a:t>
            </a:r>
          </a:p>
          <a:p>
            <a:r>
              <a:rPr lang="en-US" sz="800"/>
              <a:t>Effectively resolves all types of inquiries and anticipates customer needs.</a:t>
            </a:r>
          </a:p>
          <a:p>
            <a:r>
              <a:rPr lang="en-US" sz="800"/>
              <a:t>Exemplifies outstanding communication skills, using positive language that enhances customer experience.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Career Management</a:t>
            </a:r>
          </a:p>
        </p:txBody>
      </p:sp>
      <p:pic>
        <p:nvPicPr>
          <p:cNvPr id="4" name="Content Placeholder 3"/>
          <p:cNvPicPr>
            <a:picLocks noGrp="1" noChangeAspect="1"/>
          </p:cNvPicPr>
          <p:nvPr>
            <p:ph idx="1"/>
          </p:nvPr>
        </p:nvPicPr>
        <p:blipFill>
          <a:blip r:embed="rId2"/>
          <a:stretch>
            <a:fillRect/>
          </a:stretch>
        </p:blipFill>
        <p:spPr>
          <a:xfrm>
            <a:off x="859790" y="1600200"/>
            <a:ext cx="7554595" cy="452628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3095"/>
            <a:ext cx="8229600" cy="4733925"/>
          </a:xfrm>
        </p:spPr>
        <p:txBody>
          <a:bodyPr/>
          <a:lstStyle/>
          <a:p>
            <a:pPr marL="0" indent="0" algn="just">
              <a:buNone/>
            </a:pPr>
            <a:r>
              <a:rPr lang="en-US" sz="2800" dirty="0">
                <a:latin typeface="Times New Roman" panose="02020603050405020304" charset="0"/>
                <a:cs typeface="Times New Roman" panose="02020603050405020304" charset="0"/>
              </a:rPr>
              <a:t>Career management is the </a:t>
            </a:r>
            <a:r>
              <a:rPr lang="en-US" sz="2800" dirty="0">
                <a:solidFill>
                  <a:srgbClr val="FF0000"/>
                </a:solidFill>
                <a:latin typeface="Times New Roman" panose="02020603050405020304" charset="0"/>
                <a:cs typeface="Times New Roman" panose="02020603050405020304" charset="0"/>
              </a:rPr>
              <a:t>combination </a:t>
            </a:r>
            <a:r>
              <a:rPr lang="en-US" sz="2800" dirty="0">
                <a:latin typeface="Times New Roman" panose="02020603050405020304" charset="0"/>
                <a:cs typeface="Times New Roman" panose="02020603050405020304" charset="0"/>
              </a:rPr>
              <a:t>of </a:t>
            </a:r>
            <a:r>
              <a:rPr lang="en-US" sz="2800" dirty="0">
                <a:solidFill>
                  <a:srgbClr val="FF0000"/>
                </a:solidFill>
                <a:latin typeface="Times New Roman" panose="02020603050405020304" charset="0"/>
                <a:cs typeface="Times New Roman" panose="02020603050405020304" charset="0"/>
              </a:rPr>
              <a:t>structured planning</a:t>
            </a:r>
            <a:r>
              <a:rPr lang="en-US" sz="2800" dirty="0">
                <a:latin typeface="Times New Roman" panose="02020603050405020304" charset="0"/>
                <a:cs typeface="Times New Roman" panose="02020603050405020304" charset="0"/>
              </a:rPr>
              <a:t> and the active </a:t>
            </a:r>
            <a:r>
              <a:rPr lang="en-US" sz="2800" dirty="0">
                <a:solidFill>
                  <a:srgbClr val="FF0000"/>
                </a:solidFill>
                <a:latin typeface="Times New Roman" panose="02020603050405020304" charset="0"/>
                <a:cs typeface="Times New Roman" panose="02020603050405020304" charset="0"/>
              </a:rPr>
              <a:t>management choice</a:t>
            </a:r>
            <a:r>
              <a:rPr lang="en-US" sz="2800" dirty="0">
                <a:latin typeface="Times New Roman" panose="02020603050405020304" charset="0"/>
                <a:cs typeface="Times New Roman" panose="02020603050405020304" charset="0"/>
              </a:rPr>
              <a:t> of one's own professional career. Career Management is an umbrella term that covers </a:t>
            </a:r>
            <a:r>
              <a:rPr lang="en-US" sz="2800" dirty="0">
                <a:solidFill>
                  <a:srgbClr val="FF0000"/>
                </a:solidFill>
                <a:latin typeface="Times New Roman" panose="02020603050405020304" charset="0"/>
                <a:cs typeface="Times New Roman" panose="02020603050405020304" charset="0"/>
              </a:rPr>
              <a:t>Career Planning &amp; Career Development</a:t>
            </a:r>
            <a:r>
              <a:rPr lang="en-US" sz="2800" dirty="0">
                <a:latin typeface="Times New Roman" panose="02020603050405020304" charset="0"/>
                <a:cs typeface="Times New Roman" panose="02020603050405020304" charset="0"/>
              </a:rPr>
              <a:t> on an individual level or at an organizational level. Career management </a:t>
            </a:r>
            <a:r>
              <a:rPr lang="en-US" sz="2800" dirty="0">
                <a:solidFill>
                  <a:srgbClr val="FF0000"/>
                </a:solidFill>
                <a:latin typeface="Times New Roman" panose="02020603050405020304" charset="0"/>
                <a:cs typeface="Times New Roman" panose="02020603050405020304" charset="0"/>
              </a:rPr>
              <a:t>also covers talent management</a:t>
            </a:r>
            <a:r>
              <a:rPr lang="en-US" sz="2800" dirty="0">
                <a:latin typeface="Times New Roman" panose="02020603050405020304" charset="0"/>
                <a:cs typeface="Times New Roman" panose="02020603050405020304" charset="0"/>
              </a:rPr>
              <a:t>, as part of a talent retention strategy. </a:t>
            </a:r>
          </a:p>
          <a:p>
            <a:r>
              <a:rPr lang="en-US" sz="2800" dirty="0">
                <a:latin typeface="Times New Roman" panose="02020603050405020304" charset="0"/>
                <a:cs typeface="Times New Roman" panose="02020603050405020304" charset="0"/>
              </a:rPr>
              <a:t>The </a:t>
            </a:r>
            <a:r>
              <a:rPr lang="en-US" sz="2800" dirty="0">
                <a:solidFill>
                  <a:srgbClr val="FF0000"/>
                </a:solidFill>
                <a:latin typeface="Times New Roman" panose="02020603050405020304" charset="0"/>
                <a:cs typeface="Times New Roman" panose="02020603050405020304" charset="0"/>
              </a:rPr>
              <a:t>outcome</a:t>
            </a:r>
            <a:r>
              <a:rPr lang="en-US" sz="2800" dirty="0">
                <a:latin typeface="Times New Roman" panose="02020603050405020304" charset="0"/>
                <a:cs typeface="Times New Roman" panose="02020603050405020304" charset="0"/>
              </a:rPr>
              <a:t> of successful career management should include </a:t>
            </a:r>
            <a:r>
              <a:rPr lang="en-US" sz="2800" dirty="0">
                <a:solidFill>
                  <a:srgbClr val="FF0000"/>
                </a:solidFill>
                <a:latin typeface="Times New Roman" panose="02020603050405020304" charset="0"/>
                <a:cs typeface="Times New Roman" panose="02020603050405020304" charset="0"/>
              </a:rPr>
              <a:t>personal fulfillment, work–life balance, goal achievement, and </a:t>
            </a:r>
            <a:r>
              <a:rPr lang="en-US" sz="2800" b="1" dirty="0">
                <a:solidFill>
                  <a:schemeClr val="tx1"/>
                </a:solidFill>
                <a:latin typeface="Times New Roman" panose="02020603050405020304" charset="0"/>
                <a:cs typeface="Times New Roman" panose="02020603050405020304" charset="0"/>
              </a:rPr>
              <a:t>financial security.</a:t>
            </a:r>
          </a:p>
        </p:txBody>
      </p:sp>
      <p:pic>
        <p:nvPicPr>
          <p:cNvPr id="4" name="Picture 3"/>
          <p:cNvPicPr>
            <a:picLocks noChangeAspect="1"/>
          </p:cNvPicPr>
          <p:nvPr/>
        </p:nvPicPr>
        <p:blipFill>
          <a:blip r:embed="rId2"/>
          <a:stretch>
            <a:fillRect/>
          </a:stretch>
        </p:blipFill>
        <p:spPr>
          <a:xfrm>
            <a:off x="1098550" y="396875"/>
            <a:ext cx="6601460" cy="162052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3835"/>
            <a:ext cx="8229600" cy="5922645"/>
          </a:xfrm>
        </p:spPr>
        <p:txBody>
          <a:bodyPr/>
          <a:lstStyle/>
          <a:p>
            <a:pPr algn="just"/>
            <a:r>
              <a:rPr lang="en-US" sz="2400"/>
              <a:t>.</a:t>
            </a:r>
            <a:r>
              <a:rPr lang="en-US" sz="2400">
                <a:solidFill>
                  <a:srgbClr val="FF0000"/>
                </a:solidFill>
              </a:rPr>
              <a:t> Human Resource Management (HRM)</a:t>
            </a:r>
            <a:r>
              <a:rPr lang="en-US" sz="2400"/>
              <a:t>:</a:t>
            </a:r>
          </a:p>
          <a:p>
            <a:pPr algn="just"/>
            <a:r>
              <a:rPr lang="en-US" sz="2400"/>
              <a:t>  HRM refers to the strategic approach of </a:t>
            </a:r>
            <a:r>
              <a:rPr lang="en-US" sz="2400">
                <a:solidFill>
                  <a:srgbClr val="FF0000"/>
                </a:solidFill>
              </a:rPr>
              <a:t>managing people within an organization</a:t>
            </a:r>
            <a:r>
              <a:rPr lang="en-US" sz="2400"/>
              <a:t> to maximize their </a:t>
            </a:r>
            <a:r>
              <a:rPr lang="en-US" sz="2400">
                <a:solidFill>
                  <a:srgbClr val="FF0000"/>
                </a:solidFill>
              </a:rPr>
              <a:t>performance </a:t>
            </a:r>
            <a:r>
              <a:rPr lang="en-US" sz="2400"/>
              <a:t>and </a:t>
            </a:r>
            <a:r>
              <a:rPr lang="en-US" sz="2400">
                <a:solidFill>
                  <a:srgbClr val="FF0000"/>
                </a:solidFill>
              </a:rPr>
              <a:t>contribute</a:t>
            </a:r>
            <a:r>
              <a:rPr lang="en-US" sz="2400"/>
              <a:t> to the overall success of the organization. It involves various functions such as recruitment, selection, training, development, compensation, performance management, and employee relations.</a:t>
            </a:r>
          </a:p>
          <a:p>
            <a:pPr algn="just"/>
            <a:endParaRPr lang="en-US" sz="2400"/>
          </a:p>
          <a:p>
            <a:pPr algn="just"/>
            <a:r>
              <a:rPr lang="en-US" sz="2400">
                <a:solidFill>
                  <a:srgbClr val="FF0000"/>
                </a:solidFill>
              </a:rPr>
              <a:t>Career development </a:t>
            </a:r>
            <a:r>
              <a:rPr lang="en-US" sz="2400"/>
              <a:t>refers to the process of managing one's professional growth and </a:t>
            </a:r>
            <a:r>
              <a:rPr lang="en-US" sz="2400">
                <a:solidFill>
                  <a:srgbClr val="FF0000"/>
                </a:solidFill>
              </a:rPr>
              <a:t>progression over time</a:t>
            </a:r>
            <a:r>
              <a:rPr lang="en-US" sz="2400"/>
              <a:t>. It involves acquiring new skills, knowledge, and experiences to enhance career prospects and </a:t>
            </a:r>
            <a:r>
              <a:rPr lang="en-US" sz="2400">
                <a:solidFill>
                  <a:srgbClr val="FF0000"/>
                </a:solidFill>
              </a:rPr>
              <a:t>achieve personal and professional goals.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09115" y="1521460"/>
            <a:ext cx="5524500" cy="411797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3070"/>
            <a:ext cx="8229600" cy="5693410"/>
          </a:xfrm>
        </p:spPr>
        <p:txBody>
          <a:bodyPr/>
          <a:lstStyle/>
          <a:p>
            <a:r>
              <a:rPr lang="en-US" sz="1200" b="1">
                <a:solidFill>
                  <a:srgbClr val="FF0000"/>
                </a:solidFill>
              </a:rPr>
              <a:t> Steps of Career Development</a:t>
            </a:r>
          </a:p>
          <a:p>
            <a:r>
              <a:rPr lang="en-US" sz="1200"/>
              <a:t>There are various steps or stages in a person's overall career development:</a:t>
            </a:r>
          </a:p>
          <a:p>
            <a:endParaRPr lang="en-US" sz="1200"/>
          </a:p>
          <a:p>
            <a:r>
              <a:rPr lang="en-US" sz="1200" b="1">
                <a:solidFill>
                  <a:srgbClr val="FF0000"/>
                </a:solidFill>
              </a:rPr>
              <a:t>1. Self Assessment</a:t>
            </a:r>
          </a:p>
          <a:p>
            <a:r>
              <a:rPr lang="en-US" sz="1200"/>
              <a:t>The first step in career development is the self assessment which means that the individual has to assess oneself on the kind of career and growth one wants and what kind of skills and interests are there.</a:t>
            </a:r>
          </a:p>
          <a:p>
            <a:endParaRPr lang="en-US" sz="1200"/>
          </a:p>
          <a:p>
            <a:r>
              <a:rPr lang="en-US" sz="1200" b="1">
                <a:solidFill>
                  <a:srgbClr val="FF0000"/>
                </a:solidFill>
              </a:rPr>
              <a:t>2. Career Awareness</a:t>
            </a:r>
          </a:p>
          <a:p>
            <a:r>
              <a:rPr lang="en-US" sz="1200"/>
              <a:t>This stage is when an individual explores various career paths which align with the self assessment done in the first step. Career awareness can be how a person can explore various domains and types of jobs/work available</a:t>
            </a:r>
          </a:p>
          <a:p>
            <a:endParaRPr lang="en-US" sz="1200"/>
          </a:p>
          <a:p>
            <a:r>
              <a:rPr lang="en-US" sz="1200" b="1">
                <a:solidFill>
                  <a:srgbClr val="FF0000"/>
                </a:solidFill>
              </a:rPr>
              <a:t>3. Goal Setting</a:t>
            </a:r>
          </a:p>
          <a:p>
            <a:r>
              <a:rPr lang="en-US" sz="1200"/>
              <a:t>This is the most important step in career development because this is where one defines clear short term and long term goals to meet the career one aspires. Both short term and long term goals need to be defined to begin with.</a:t>
            </a:r>
          </a:p>
          <a:p>
            <a:endParaRPr lang="en-US" sz="1200"/>
          </a:p>
          <a:p>
            <a:endParaRPr lang="en-US" sz="1200"/>
          </a:p>
          <a:p>
            <a:r>
              <a:rPr lang="en-US" sz="1200" b="1">
                <a:solidFill>
                  <a:srgbClr val="FF0000"/>
                </a:solidFill>
              </a:rPr>
              <a:t>4. Skill Training</a:t>
            </a:r>
          </a:p>
          <a:p>
            <a:r>
              <a:rPr lang="en-US" sz="1200"/>
              <a:t>Once the career and goals are set, one needs to acquire the right skills to achieve the growth. Skill training can be done through self training or joining a structured training program online or offline.</a:t>
            </a:r>
          </a:p>
          <a:p>
            <a:endParaRPr lang="en-US" sz="1200"/>
          </a:p>
          <a:p>
            <a:r>
              <a:rPr lang="en-US" sz="1200" b="1">
                <a:solidFill>
                  <a:srgbClr val="FF0000"/>
                </a:solidFill>
              </a:rPr>
              <a:t>5. Performing</a:t>
            </a:r>
          </a:p>
          <a:p>
            <a:r>
              <a:rPr lang="en-US" sz="1200"/>
              <a:t>With all the right knowledge and skills, the important part is to perform the tasks and jobs in the career successfully to grow in the career path.</a:t>
            </a:r>
            <a:r>
              <a:rPr lang="en-US" sz="1200">
                <a:solidFill>
                  <a:srgbClr val="FF0000"/>
                </a:solidFill>
              </a:rPr>
              <a:t>The 5 steps are part of an ongoing process. Many times in a career, the person would need to revisit the cycle to get the right career growth.</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5810" y="1600200"/>
            <a:ext cx="6823075" cy="452628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7215" y="934720"/>
            <a:ext cx="7640320" cy="519176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7305" y="2541270"/>
            <a:ext cx="7614920" cy="27724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7570" y="638810"/>
            <a:ext cx="8146415" cy="471043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a:t>U</a:t>
            </a:r>
            <a:r>
              <a:rPr lang="en-US"/>
              <a:t>nit-v</a:t>
            </a:r>
          </a:p>
        </p:txBody>
      </p:sp>
      <p:sp>
        <p:nvSpPr>
          <p:cNvPr id="3" name="Content Placeholder 2"/>
          <p:cNvSpPr>
            <a:spLocks noGrp="1"/>
          </p:cNvSpPr>
          <p:nvPr>
            <p:ph idx="1"/>
          </p:nvPr>
        </p:nvSpPr>
        <p:spPr/>
        <p:txBody>
          <a:bodyPr/>
          <a:lstStyle/>
          <a:p>
            <a:r>
              <a:rPr lang="en-US" b="1">
                <a:solidFill>
                  <a:srgbClr val="FF0000"/>
                </a:solidFill>
                <a:sym typeface="+mn-ea"/>
              </a:rPr>
              <a:t>Compensation and Employee Welfare</a:t>
            </a:r>
            <a:endParaRPr lang="en-US" b="1">
              <a:solidFill>
                <a:srgbClr val="FF0000"/>
              </a:solidFill>
            </a:endParaRPr>
          </a:p>
          <a:p>
            <a:endParaRPr lang="en-US" b="1">
              <a:solidFill>
                <a:srgbClr val="FF0000"/>
              </a:solidFill>
            </a:endParaRPr>
          </a:p>
        </p:txBody>
      </p:sp>
      <p:pic>
        <p:nvPicPr>
          <p:cNvPr id="4" name="Picture 3"/>
          <p:cNvPicPr>
            <a:picLocks noChangeAspect="1"/>
          </p:cNvPicPr>
          <p:nvPr/>
        </p:nvPicPr>
        <p:blipFill>
          <a:blip r:embed="rId2"/>
          <a:stretch>
            <a:fillRect/>
          </a:stretch>
        </p:blipFill>
        <p:spPr>
          <a:xfrm>
            <a:off x="1076325" y="2247900"/>
            <a:ext cx="7686040" cy="386270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6235"/>
            <a:ext cx="8229600" cy="5770245"/>
          </a:xfrm>
        </p:spPr>
        <p:txBody>
          <a:bodyPr/>
          <a:lstStyle/>
          <a:p>
            <a:r>
              <a:rPr lang="en-US"/>
              <a:t>compensation and benefits are </a:t>
            </a:r>
            <a:r>
              <a:rPr lang="en-US">
                <a:solidFill>
                  <a:srgbClr val="FF0000"/>
                </a:solidFill>
              </a:rPr>
              <a:t>monetary and non-monetary rewards </a:t>
            </a:r>
            <a:r>
              <a:rPr lang="en-US"/>
              <a:t>that an employer provides to employees in </a:t>
            </a:r>
            <a:r>
              <a:rPr lang="en-US">
                <a:solidFill>
                  <a:srgbClr val="FF0000"/>
                </a:solidFill>
              </a:rPr>
              <a:t>exchange for their work.</a:t>
            </a:r>
          </a:p>
          <a:p>
            <a:endParaRPr lang="en-US">
              <a:solidFill>
                <a:srgbClr val="FF0000"/>
              </a:solidFill>
            </a:endParaRPr>
          </a:p>
          <a:p>
            <a:endParaRPr lang="en-US">
              <a:solidFill>
                <a:srgbClr val="FF0000"/>
              </a:solidFill>
            </a:endParaRPr>
          </a:p>
          <a:p>
            <a:r>
              <a:rPr lang="en-US">
                <a:solidFill>
                  <a:srgbClr val="FF0000"/>
                </a:solidFill>
              </a:rPr>
              <a:t> </a:t>
            </a:r>
            <a:r>
              <a:rPr lang="en-US" b="1"/>
              <a:t>Employee welfare/employee benefits/fringe benefits </a:t>
            </a:r>
            <a:r>
              <a:rPr lang="en-US"/>
              <a:t>refers to the </a:t>
            </a:r>
            <a:r>
              <a:rPr lang="en-US">
                <a:solidFill>
                  <a:srgbClr val="FF0000"/>
                </a:solidFill>
              </a:rPr>
              <a:t>services and facilities </a:t>
            </a:r>
            <a:r>
              <a:rPr lang="en-US"/>
              <a:t>that an employer provides to employees outside of their compensation .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5450"/>
            <a:ext cx="8229600" cy="6370955"/>
          </a:xfrm>
        </p:spPr>
        <p:txBody>
          <a:bodyPr/>
          <a:lstStyle/>
          <a:p>
            <a:r>
              <a:rPr lang="en-US" sz="2000" b="1">
                <a:solidFill>
                  <a:srgbClr val="FF0000"/>
                </a:solidFill>
              </a:rPr>
              <a:t>Benefits</a:t>
            </a:r>
          </a:p>
          <a:p>
            <a:r>
              <a:rPr lang="en-US" sz="2000"/>
              <a:t>Definition: Refers specifically to the various types of compensation provided to employees in addition to their salary. This can include </a:t>
            </a:r>
            <a:r>
              <a:rPr lang="en-US" sz="2000">
                <a:solidFill>
                  <a:srgbClr val="FF0000"/>
                </a:solidFill>
              </a:rPr>
              <a:t>health insurance, retirement plans, paid time off, and other perks</a:t>
            </a:r>
            <a:r>
              <a:rPr lang="en-US" sz="2000"/>
              <a:t>.</a:t>
            </a:r>
          </a:p>
          <a:p>
            <a:r>
              <a:rPr lang="en-US" sz="2000"/>
              <a:t>Focus: Primarily on financial and material support that contributes to an employee’s overall compensation package.</a:t>
            </a:r>
          </a:p>
          <a:p>
            <a:r>
              <a:rPr lang="en-US" sz="2000" b="1">
                <a:solidFill>
                  <a:srgbClr val="FF0000"/>
                </a:solidFill>
              </a:rPr>
              <a:t>Welfare</a:t>
            </a:r>
          </a:p>
          <a:p>
            <a:r>
              <a:rPr lang="en-US" sz="2000"/>
              <a:t>Definition: Encompasses a broader range of initiatives aimed at enhancing the </a:t>
            </a:r>
            <a:r>
              <a:rPr lang="en-US" sz="2000">
                <a:solidFill>
                  <a:srgbClr val="FF0000"/>
                </a:solidFill>
              </a:rPr>
              <a:t>overall well-being and quality of life for employees. </a:t>
            </a:r>
            <a:r>
              <a:rPr lang="en-US" sz="2000"/>
              <a:t>This includes </a:t>
            </a:r>
            <a:r>
              <a:rPr lang="en-US" sz="2000" b="1">
                <a:solidFill>
                  <a:srgbClr val="FF0000"/>
                </a:solidFill>
              </a:rPr>
              <a:t>not only benefits but also health and safety programs, work-life balance initiatives, and employee assistance programs.</a:t>
            </a:r>
          </a:p>
          <a:p>
            <a:r>
              <a:rPr lang="en-US" sz="2000"/>
              <a:t>Focus: Centers on the </a:t>
            </a:r>
            <a:r>
              <a:rPr lang="en-US" sz="2000">
                <a:solidFill>
                  <a:srgbClr val="FF0000"/>
                </a:solidFill>
              </a:rPr>
              <a:t>holistic support of employees, </a:t>
            </a:r>
            <a:r>
              <a:rPr lang="en-US" sz="2000"/>
              <a:t>addressing their physical, mental, and emotional well-being.</a:t>
            </a:r>
          </a:p>
          <a:p>
            <a:r>
              <a:rPr lang="en-US" sz="2000"/>
              <a:t>Summary</a:t>
            </a:r>
          </a:p>
          <a:p>
            <a:r>
              <a:rPr lang="en-US" sz="2000" b="1">
                <a:solidFill>
                  <a:srgbClr val="FF0000"/>
                </a:solidFill>
              </a:rPr>
              <a:t>While benefits are a key component of welfare, </a:t>
            </a:r>
            <a:r>
              <a:rPr lang="en-US" sz="2000"/>
              <a:t>welfare includes additional programs and initiatives that promote employee satisfaction and support beyond just financial benefits. So, they are interconnected but not synonymous.</a:t>
            </a:r>
          </a:p>
          <a:p>
            <a:endParaRPr lang="en-US" sz="2000"/>
          </a:p>
          <a:p>
            <a:endParaRPr lang="en-US" sz="2000"/>
          </a:p>
          <a:p>
            <a:endParaRPr lang="en-US" sz="20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9740"/>
            <a:ext cx="8229600" cy="6050280"/>
          </a:xfrm>
        </p:spPr>
        <p:txBody>
          <a:bodyPr/>
          <a:lstStyle/>
          <a:p>
            <a:r>
              <a:rPr lang="en-US" sz="2400" b="1">
                <a:solidFill>
                  <a:srgbClr val="FF0000"/>
                </a:solidFill>
              </a:rPr>
              <a:t>Importance</a:t>
            </a:r>
          </a:p>
          <a:p>
            <a:r>
              <a:rPr lang="en-US" sz="2400">
                <a:solidFill>
                  <a:srgbClr val="FF0000"/>
                </a:solidFill>
              </a:rPr>
              <a:t>Attraction and Retention:</a:t>
            </a:r>
            <a:r>
              <a:rPr lang="en-US" sz="2400"/>
              <a:t> Competitive compensation and welfare programs help attract top talent and reduce turnover.</a:t>
            </a:r>
          </a:p>
          <a:p>
            <a:endParaRPr lang="en-US" sz="2400"/>
          </a:p>
          <a:p>
            <a:r>
              <a:rPr lang="en-US" sz="2400">
                <a:solidFill>
                  <a:srgbClr val="FF0000"/>
                </a:solidFill>
              </a:rPr>
              <a:t>Motivation and Engagement:</a:t>
            </a:r>
            <a:r>
              <a:rPr lang="en-US" sz="2400"/>
              <a:t> Fair compensation and supportive welfare initiatives increase employee motivation and engagement.</a:t>
            </a:r>
          </a:p>
          <a:p>
            <a:endParaRPr lang="en-US" sz="2400"/>
          </a:p>
          <a:p>
            <a:r>
              <a:rPr lang="en-US" sz="2400">
                <a:solidFill>
                  <a:srgbClr val="FF0000"/>
                </a:solidFill>
              </a:rPr>
              <a:t>Company Culture:</a:t>
            </a:r>
            <a:r>
              <a:rPr lang="en-US" sz="2400"/>
              <a:t> A strong focus on employee well-being fosters a positive workplace culture.</a:t>
            </a:r>
          </a:p>
          <a:p>
            <a:r>
              <a:rPr lang="en-US" sz="2400"/>
              <a:t>Organizations often conduct regular assessments of their compensation and welfare programs to ensure they meet the needs of their workforce and </a:t>
            </a:r>
            <a:r>
              <a:rPr lang="en-US" sz="2400">
                <a:solidFill>
                  <a:srgbClr val="FF0000"/>
                </a:solidFill>
              </a:rPr>
              <a:t>remain competitive in the job market.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5010"/>
            <a:ext cx="8229600" cy="5411470"/>
          </a:xfrm>
        </p:spPr>
        <p:txBody>
          <a:bodyPr/>
          <a:lstStyle/>
          <a:p>
            <a:r>
              <a:rPr lang="en-US"/>
              <a:t>Here are some examples of compensation and benefits:</a:t>
            </a:r>
          </a:p>
          <a:p>
            <a:r>
              <a:rPr lang="en-US">
                <a:solidFill>
                  <a:srgbClr val="FF0000"/>
                </a:solidFill>
              </a:rPr>
              <a:t>Compensation</a:t>
            </a:r>
          </a:p>
          <a:p>
            <a:r>
              <a:rPr lang="en-US"/>
              <a:t>Includes salary, wages, bonuses, commissions, paid time off, and incentives </a:t>
            </a:r>
          </a:p>
          <a:p>
            <a:r>
              <a:rPr lang="en-US">
                <a:solidFill>
                  <a:srgbClr val="FF0000"/>
                </a:solidFill>
              </a:rPr>
              <a:t>Benefits</a:t>
            </a:r>
          </a:p>
          <a:p>
            <a:r>
              <a:rPr lang="en-US"/>
              <a:t>Includes health insurance, retirement plans, employee assistance programs, educational support, parental leave, and other perks </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017395"/>
            <a:ext cx="8229600" cy="369062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017395"/>
            <a:ext cx="8229600" cy="369062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017395"/>
            <a:ext cx="8229600" cy="369062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2745" y="1600200"/>
            <a:ext cx="5857240" cy="452628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5360" y="697230"/>
            <a:ext cx="7613650" cy="4939665"/>
          </a:xfrm>
          <a:prstGeom prst="rect">
            <a:avLst/>
          </a:prstGeom>
        </p:spPr>
      </p:pic>
      <p:sp>
        <p:nvSpPr>
          <p:cNvPr id="2" name="Rectangles 1"/>
          <p:cNvSpPr/>
          <p:nvPr/>
        </p:nvSpPr>
        <p:spPr>
          <a:xfrm>
            <a:off x="4191000" y="3505200"/>
            <a:ext cx="914400" cy="7620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3"/>
          <a:stretch>
            <a:fillRect/>
          </a:stretch>
        </p:blipFill>
        <p:spPr>
          <a:xfrm>
            <a:off x="392430" y="767715"/>
            <a:ext cx="8316595" cy="474154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635"/>
          </a:xfrm>
        </p:spPr>
        <p:txBody>
          <a:bodyPr/>
          <a:lstStyle/>
          <a:p>
            <a:r>
              <a:rPr lang="en-US" sz="2400" b="1" u="sng" dirty="0">
                <a:solidFill>
                  <a:srgbClr val="FF0000"/>
                </a:solidFill>
              </a:rPr>
              <a:t>Some basic factors that determine pay rates include:</a:t>
            </a:r>
          </a:p>
          <a:p>
            <a:r>
              <a:rPr lang="en-US" sz="1800" b="1" dirty="0">
                <a:solidFill>
                  <a:srgbClr val="FF0000"/>
                </a:solidFill>
              </a:rPr>
              <a:t>Supply and demand</a:t>
            </a:r>
            <a:r>
              <a:rPr lang="en-US" sz="1800" dirty="0"/>
              <a:t>: When there is a shortage of employees in a certain area, pay rates will likely increase. </a:t>
            </a:r>
          </a:p>
          <a:p>
            <a:r>
              <a:rPr lang="en-US" sz="1800" b="1" dirty="0">
                <a:solidFill>
                  <a:srgbClr val="FF0000"/>
                </a:solidFill>
              </a:rPr>
              <a:t>Cost of living</a:t>
            </a:r>
            <a:r>
              <a:rPr lang="en-US" sz="1800" dirty="0"/>
              <a:t>: Countries with higher costs of living typically have higher salaries to compensate for lower purchasing power. </a:t>
            </a:r>
          </a:p>
          <a:p>
            <a:r>
              <a:rPr lang="en-US" sz="1800" b="1" dirty="0">
                <a:solidFill>
                  <a:srgbClr val="FF0000"/>
                </a:solidFill>
              </a:rPr>
              <a:t>Education and experience: </a:t>
            </a:r>
            <a:r>
              <a:rPr lang="en-US" sz="1800" dirty="0"/>
              <a:t>Candidates with more education and experience are expected to receive higher compensation. </a:t>
            </a:r>
          </a:p>
          <a:p>
            <a:r>
              <a:rPr lang="en-US" sz="1800" b="1" dirty="0">
                <a:solidFill>
                  <a:srgbClr val="FF0000"/>
                </a:solidFill>
              </a:rPr>
              <a:t>Ability to pay:</a:t>
            </a:r>
            <a:r>
              <a:rPr lang="en-US" sz="1800" dirty="0"/>
              <a:t> The ability of an organization to pay its employees is a major factor in determining wage levels. </a:t>
            </a:r>
          </a:p>
          <a:p>
            <a:r>
              <a:rPr lang="en-US" sz="1800" b="1" dirty="0">
                <a:solidFill>
                  <a:srgbClr val="FF0000"/>
                </a:solidFill>
              </a:rPr>
              <a:t>Skills required:</a:t>
            </a:r>
            <a:r>
              <a:rPr lang="en-US" sz="1800" dirty="0"/>
              <a:t> The skills required for a specific job can affect wage rates. </a:t>
            </a:r>
          </a:p>
          <a:p>
            <a:r>
              <a:rPr lang="en-US" sz="1800" b="1" dirty="0">
                <a:solidFill>
                  <a:srgbClr val="FF0000"/>
                </a:solidFill>
              </a:rPr>
              <a:t>Geographical location:</a:t>
            </a:r>
            <a:r>
              <a:rPr lang="en-US" sz="1800" dirty="0"/>
              <a:t> The location of a job can affect pay rates. </a:t>
            </a:r>
          </a:p>
          <a:p>
            <a:r>
              <a:rPr lang="en-US" sz="1800" b="1" dirty="0">
                <a:solidFill>
                  <a:srgbClr val="FF0000"/>
                </a:solidFill>
              </a:rPr>
              <a:t>Industry conditions: </a:t>
            </a:r>
            <a:r>
              <a:rPr lang="en-US" sz="1800" dirty="0"/>
              <a:t>The conditions of an industry can affect wage rates. </a:t>
            </a:r>
          </a:p>
          <a:p>
            <a:r>
              <a:rPr lang="en-US" sz="1800" b="1" dirty="0">
                <a:solidFill>
                  <a:srgbClr val="FF0000"/>
                </a:solidFill>
              </a:rPr>
              <a:t>Collective bargaining agreements: </a:t>
            </a:r>
            <a:r>
              <a:rPr lang="en-US" sz="1800" dirty="0"/>
              <a:t>Collective bargaining agreements can affect wage rates.</a:t>
            </a:r>
          </a:p>
          <a:p>
            <a:r>
              <a:rPr lang="en-US" sz="1800" b="1" dirty="0">
                <a:solidFill>
                  <a:srgbClr val="FF0000"/>
                </a:solidFill>
              </a:rPr>
              <a:t>Government Policy:</a:t>
            </a:r>
            <a:r>
              <a:rPr lang="en-US" sz="1800" dirty="0"/>
              <a:t>  The Government has to interfere in regulating wage rates to guarantee </a:t>
            </a:r>
            <a:r>
              <a:rPr lang="en-US" sz="1800" dirty="0">
                <a:solidFill>
                  <a:srgbClr val="FF0000"/>
                </a:solidFill>
              </a:rPr>
              <a:t>minimum wage rates </a:t>
            </a:r>
            <a:r>
              <a:rPr lang="en-US" sz="1800" dirty="0"/>
              <a:t>in order to cover the essentials of a decent living. </a:t>
            </a:r>
          </a:p>
          <a:p>
            <a:r>
              <a:rPr lang="en-US" sz="1800" b="1" dirty="0">
                <a:solidFill>
                  <a:srgbClr val="FF0000"/>
                </a:solidFill>
              </a:rPr>
              <a:t>Comparative </a:t>
            </a:r>
            <a:r>
              <a:rPr lang="en-US" sz="1800" b="1" dirty="0" err="1">
                <a:solidFill>
                  <a:srgbClr val="FF0000"/>
                </a:solidFill>
              </a:rPr>
              <a:t>Wages</a:t>
            </a:r>
            <a:r>
              <a:rPr lang="en-US" sz="1800" dirty="0" err="1"/>
              <a:t>:Wages</a:t>
            </a:r>
            <a:r>
              <a:rPr lang="en-US" sz="1800" dirty="0"/>
              <a:t> paid by other firms in the same market for similar work also influence the wage levels. Wage rates must also be in consistent with the wages paid by other firms in the same industry. </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rgbClr val="FF0000"/>
                </a:solidFill>
                <a:sym typeface="+mn-ea"/>
              </a:rPr>
              <a:t>Job evaluation process</a:t>
            </a:r>
            <a:r>
              <a:rPr lang="en-US" sz="3200" b="1">
                <a:solidFill>
                  <a:srgbClr val="FF0000"/>
                </a:solidFill>
              </a:rPr>
              <a:t>.</a:t>
            </a:r>
          </a:p>
        </p:txBody>
      </p:sp>
      <p:sp>
        <p:nvSpPr>
          <p:cNvPr id="3" name="Content Placeholder 2"/>
          <p:cNvSpPr>
            <a:spLocks noGrp="1"/>
          </p:cNvSpPr>
          <p:nvPr>
            <p:ph idx="1"/>
          </p:nvPr>
        </p:nvSpPr>
        <p:spPr>
          <a:xfrm>
            <a:off x="457200" y="1333500"/>
            <a:ext cx="8229600" cy="5226050"/>
          </a:xfrm>
        </p:spPr>
        <p:txBody>
          <a:bodyPr/>
          <a:lstStyle/>
          <a:p>
            <a:r>
              <a:rPr lang="en-US" sz="2400" dirty="0">
                <a:sym typeface="+mn-ea"/>
              </a:rPr>
              <a:t>The evaluation process is systematic in that it breaks down and evaluates the </a:t>
            </a:r>
            <a:r>
              <a:rPr lang="en-US" sz="2400" dirty="0">
                <a:solidFill>
                  <a:srgbClr val="FF0000"/>
                </a:solidFill>
                <a:sym typeface="+mn-ea"/>
              </a:rPr>
              <a:t>relative worth of various tasks in a company or organization.</a:t>
            </a:r>
            <a:r>
              <a:rPr lang="en-US" sz="2400" dirty="0">
                <a:sym typeface="+mn-ea"/>
              </a:rPr>
              <a:t> </a:t>
            </a:r>
          </a:p>
          <a:p>
            <a:r>
              <a:rPr lang="en-US" sz="2400" dirty="0">
                <a:sym typeface="+mn-ea"/>
              </a:rPr>
              <a:t>The primary goal of the job evaluation process is to</a:t>
            </a:r>
            <a:r>
              <a:rPr lang="en-US" sz="2400" dirty="0">
                <a:solidFill>
                  <a:srgbClr val="FF0000"/>
                </a:solidFill>
                <a:sym typeface="+mn-ea"/>
              </a:rPr>
              <a:t> put jobs against each other to </a:t>
            </a:r>
            <a:r>
              <a:rPr lang="en-US" sz="2400" b="1" dirty="0">
                <a:solidFill>
                  <a:srgbClr val="FF0000"/>
                </a:solidFill>
                <a:sym typeface="+mn-ea"/>
              </a:rPr>
              <a:t>rank them in terms of intensity, qualitative and quantitative methods.</a:t>
            </a:r>
          </a:p>
          <a:p>
            <a:r>
              <a:rPr lang="en-US" sz="2400" dirty="0">
                <a:solidFill>
                  <a:srgbClr val="FF0000"/>
                </a:solidFill>
                <a:sym typeface="+mn-ea"/>
              </a:rPr>
              <a:t> </a:t>
            </a:r>
            <a:r>
              <a:rPr lang="en-US" sz="2400" dirty="0">
                <a:sym typeface="+mn-ea"/>
              </a:rPr>
              <a:t>This evaluation results in</a:t>
            </a:r>
            <a:r>
              <a:rPr lang="en-US" sz="2400" dirty="0">
                <a:solidFill>
                  <a:srgbClr val="FF0000"/>
                </a:solidFill>
                <a:sym typeface="+mn-ea"/>
              </a:rPr>
              <a:t> creating a payment structure that promotes fairness, equity, and consistency for all employees in an organization.</a:t>
            </a:r>
          </a:p>
          <a:p>
            <a:r>
              <a:rPr lang="en-US" sz="2400" dirty="0">
                <a:solidFill>
                  <a:srgbClr val="FF0000"/>
                </a:solidFill>
                <a:sym typeface="+mn-ea"/>
              </a:rPr>
              <a:t> </a:t>
            </a:r>
            <a:r>
              <a:rPr lang="en-US" sz="2400" dirty="0">
                <a:sym typeface="+mn-ea"/>
              </a:rPr>
              <a:t>Moreover, the requirements for each job must be outlined in a clear way, with everyone getting </a:t>
            </a:r>
            <a:r>
              <a:rPr lang="en-US" sz="2400" dirty="0">
                <a:solidFill>
                  <a:srgbClr val="FF0000"/>
                </a:solidFill>
                <a:sym typeface="+mn-ea"/>
              </a:rPr>
              <a:t>paid what they deserve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12190" y="517525"/>
            <a:ext cx="7747000" cy="560895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4480" y="647065"/>
            <a:ext cx="7612380" cy="444754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rPr>
              <a:t>Job Evaluation Methods</a:t>
            </a:r>
          </a:p>
        </p:txBody>
      </p:sp>
      <p:sp>
        <p:nvSpPr>
          <p:cNvPr id="3" name="Content Placeholder 2"/>
          <p:cNvSpPr>
            <a:spLocks noGrp="1"/>
          </p:cNvSpPr>
          <p:nvPr>
            <p:ph idx="1"/>
          </p:nvPr>
        </p:nvSpPr>
        <p:spPr/>
        <p:txBody>
          <a:bodyPr/>
          <a:lstStyle/>
          <a:p>
            <a:r>
              <a:rPr lang="en-US" b="1">
                <a:solidFill>
                  <a:srgbClr val="FF0000"/>
                </a:solidFill>
              </a:rPr>
              <a:t>Ranking Method</a:t>
            </a:r>
          </a:p>
          <a:p>
            <a:r>
              <a:rPr lang="en-US"/>
              <a:t>This job evaluation method works by ranking jobs according to their perceived value compared to other jobs. It does not take into account the jobs’ market value. This method works for smaller organizations</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a:t>1. Ranking Method</a:t>
            </a:r>
          </a:p>
          <a:p>
            <a:r>
              <a:rPr lang="en-US" sz="2000" dirty="0"/>
              <a:t>The ranking method involves comparing jobs directly to one another and ranking them from highest to lowest in terms of their importance or value to the organization. This is a simple method, but it becomes subjective and less reliable as the number of jobs increases.</a:t>
            </a:r>
          </a:p>
          <a:p>
            <a:endParaRPr lang="en-US" sz="2000" dirty="0"/>
          </a:p>
          <a:p>
            <a:r>
              <a:rPr lang="en-US" sz="2000" dirty="0"/>
              <a:t>Example:</a:t>
            </a:r>
          </a:p>
          <a:p>
            <a:endParaRPr lang="en-US" sz="2000" dirty="0"/>
          </a:p>
          <a:p>
            <a:r>
              <a:rPr lang="en-US" sz="2000" dirty="0"/>
              <a:t>In a small company, the HR manager might rank jobs like "HR Manager," "Marketing Director," and "Accountant" based on their perceived value or contribution to company success. The HR Manager could be ranked highest, followed by the Marketing Director, and the Accountant would be ranked last.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1505"/>
            <a:ext cx="8229600" cy="5514975"/>
          </a:xfrm>
        </p:spPr>
        <p:txBody>
          <a:bodyPr/>
          <a:lstStyle/>
          <a:p>
            <a:r>
              <a:rPr lang="en-US" sz="2000" dirty="0"/>
              <a:t>2. Classification Method</a:t>
            </a:r>
          </a:p>
          <a:p>
            <a:r>
              <a:rPr lang="en-US" sz="2000" dirty="0"/>
              <a:t>In the classification method, jobs are categorized into predefined grades or classes. Each class has a description of the types of responsibilities and skills required. Jobs are then assigned to the most appropriate class based on their characteristics.</a:t>
            </a:r>
          </a:p>
          <a:p>
            <a:endParaRPr lang="en-US" sz="2000" dirty="0"/>
          </a:p>
          <a:p>
            <a:r>
              <a:rPr lang="en-US" sz="2000" dirty="0"/>
              <a:t>Example:</a:t>
            </a:r>
          </a:p>
          <a:p>
            <a:endParaRPr lang="en-US" sz="2000" dirty="0"/>
          </a:p>
          <a:p>
            <a:r>
              <a:rPr lang="en-US" sz="2000" dirty="0"/>
              <a:t>A government agency might have several job classifications: Grade 1 (entry-level clerks), Grade 2 (supervisors), and Grade 3 (managers). A position like "Junior Clerk" may be classified under Grade 1, while a "Department Head" may be classified under Grade 3.</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5485"/>
            <a:ext cx="8229600" cy="5420995"/>
          </a:xfrm>
        </p:spPr>
        <p:txBody>
          <a:bodyPr/>
          <a:lstStyle/>
          <a:p>
            <a:r>
              <a:rPr lang="en-US" sz="1800" dirty="0"/>
              <a:t>3. Point Factor Method</a:t>
            </a:r>
          </a:p>
          <a:p>
            <a:r>
              <a:rPr lang="en-US" sz="1800" dirty="0"/>
              <a:t>The point factor method assigns a numerical value (points) to different factors, such as skills, responsibilities, effort, and working conditions, which are required for a job. These factors are then weighted according to their importance to the organization. Jobs are then evaluated based on these points to determine their relative value.</a:t>
            </a:r>
          </a:p>
          <a:p>
            <a:endParaRPr lang="en-US" sz="1800" dirty="0"/>
          </a:p>
          <a:p>
            <a:r>
              <a:rPr lang="en-US" sz="1800" dirty="0"/>
              <a:t>Example:</a:t>
            </a:r>
          </a:p>
          <a:p>
            <a:endParaRPr lang="en-US" sz="1800" dirty="0"/>
          </a:p>
          <a:p>
            <a:r>
              <a:rPr lang="en-US" sz="1800" dirty="0"/>
              <a:t>A company might use factors such as "Skills required," "Responsibility level," "Working conditions," and "Experience" to evaluate jobs. A "Software Developer" might score high on "Skills" and "Experience," while a "Customer Service Representative" might score lower in those areas but higher in "Responsibility" due to handling customer complaints directly.</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7340"/>
            <a:ext cx="8229600" cy="5819140"/>
          </a:xfrm>
        </p:spPr>
        <p:txBody>
          <a:bodyPr/>
          <a:lstStyle/>
          <a:p>
            <a:r>
              <a:rPr lang="en-US" sz="2000" dirty="0"/>
              <a:t>4. Factor Comparison Method</a:t>
            </a:r>
          </a:p>
          <a:p>
            <a:r>
              <a:rPr lang="en-US" sz="2000" dirty="0"/>
              <a:t>The factor comparison method is similar to the point factor method, but rather than assigning points to factors directly, it involves comparing different jobs against a set of key factors. Jobs are ranked according to each factor, and these rankings are then translated into salary scales.</a:t>
            </a:r>
          </a:p>
          <a:p>
            <a:endParaRPr lang="en-US" sz="2000" dirty="0"/>
          </a:p>
          <a:p>
            <a:r>
              <a:rPr lang="en-US" sz="2000" dirty="0"/>
              <a:t>Example:</a:t>
            </a:r>
          </a:p>
          <a:p>
            <a:endParaRPr lang="en-US" sz="2000" dirty="0"/>
          </a:p>
          <a:p>
            <a:r>
              <a:rPr lang="en-US" sz="2000" dirty="0"/>
              <a:t>Consider an organization with jobs such as "CEO," "Manager," and "Technician." Each of these jobs would be compared based on factors like skill, effort, responsibility, and working conditions. The ranking from the comparison of factors is used to determine the relative pay levels of these jobs.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a:solidFill>
                  <a:srgbClr val="FF0000"/>
                </a:solidFill>
                <a:latin typeface="Times New Roman" panose="02020603050405020304" charset="0"/>
                <a:cs typeface="Times New Roman" panose="02020603050405020304" charset="0"/>
              </a:rPr>
              <a:t>Pricing Managerial And Professional Jobs</a:t>
            </a:r>
          </a:p>
        </p:txBody>
      </p:sp>
      <p:sp>
        <p:nvSpPr>
          <p:cNvPr id="3" name="Content Placeholder 2"/>
          <p:cNvSpPr>
            <a:spLocks noGrp="1"/>
          </p:cNvSpPr>
          <p:nvPr>
            <p:ph idx="1"/>
          </p:nvPr>
        </p:nvSpPr>
        <p:spPr>
          <a:xfrm>
            <a:off x="457200" y="1223010"/>
            <a:ext cx="8229600" cy="4903470"/>
          </a:xfrm>
        </p:spPr>
        <p:txBody>
          <a:bodyPr/>
          <a:lstStyle/>
          <a:p>
            <a:r>
              <a:rPr lang="en-US" dirty="0"/>
              <a:t>Pricing Managerial And Professional </a:t>
            </a:r>
            <a:r>
              <a:rPr lang="en-US" dirty="0" err="1"/>
              <a:t>JobsPricing</a:t>
            </a:r>
            <a:r>
              <a:rPr lang="en-US" dirty="0"/>
              <a:t> managerial and professional jobs involves </a:t>
            </a:r>
            <a:r>
              <a:rPr lang="en-US" dirty="0">
                <a:solidFill>
                  <a:srgbClr val="FF0000"/>
                </a:solidFill>
              </a:rPr>
              <a:t>determining the appropriate pay rate </a:t>
            </a:r>
            <a:r>
              <a:rPr lang="en-US" dirty="0"/>
              <a:t>for each job based on a number of factors, including </a:t>
            </a:r>
            <a:r>
              <a:rPr lang="en-US" dirty="0">
                <a:solidFill>
                  <a:srgbClr val="FF0000"/>
                </a:solidFill>
              </a:rPr>
              <a:t>market pay rates</a:t>
            </a:r>
            <a:r>
              <a:rPr lang="en-US" dirty="0"/>
              <a:t>, </a:t>
            </a:r>
            <a:r>
              <a:rPr lang="en-US" dirty="0">
                <a:solidFill>
                  <a:srgbClr val="FF0000"/>
                </a:solidFill>
              </a:rPr>
              <a:t>job duties and responsibilities, skills and experience required, and performance</a:t>
            </a:r>
            <a:r>
              <a:rPr lang="en-US" dirty="0"/>
              <a:t>. Here's a step-by-step guide to pricing managerial and professional jobs: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2001"/>
            <a:ext cx="7848600" cy="5486406"/>
          </a:xfrm>
        </p:spPr>
        <p:txBody>
          <a:bodyPr>
            <a:normAutofit fontScale="90000" lnSpcReduction="10000"/>
          </a:bodyPr>
          <a:lstStyle/>
          <a:p>
            <a:pPr marL="0" indent="0">
              <a:buNone/>
            </a:pPr>
            <a:r>
              <a:rPr lang="en-US" sz="3110" b="1" dirty="0"/>
              <a:t>Course objectives: </a:t>
            </a:r>
          </a:p>
          <a:p>
            <a:pPr>
              <a:lnSpc>
                <a:spcPct val="150000"/>
              </a:lnSpc>
            </a:pPr>
            <a:r>
              <a:rPr lang="en-US" sz="2400" dirty="0"/>
              <a:t>To educate on the concepts, significance and role of </a:t>
            </a:r>
            <a:r>
              <a:rPr lang="en-US" sz="2400" b="1" dirty="0"/>
              <a:t>Human  Resource Management in an </a:t>
            </a:r>
            <a:r>
              <a:rPr lang="en-IN" sz="2400" b="1" dirty="0"/>
              <a:t>Organization.</a:t>
            </a:r>
          </a:p>
          <a:p>
            <a:pPr>
              <a:lnSpc>
                <a:spcPct val="150000"/>
              </a:lnSpc>
            </a:pPr>
            <a:r>
              <a:rPr lang="en-IN" sz="2400" dirty="0"/>
              <a:t>To impart knowledge on the aspects of </a:t>
            </a:r>
            <a:r>
              <a:rPr lang="en-IN" sz="2400" b="1" dirty="0"/>
              <a:t>Talent Management, Manpower Planning, Recruitment and selection.</a:t>
            </a:r>
          </a:p>
          <a:p>
            <a:pPr>
              <a:lnSpc>
                <a:spcPct val="150000"/>
              </a:lnSpc>
            </a:pPr>
            <a:r>
              <a:rPr lang="en-IN" sz="2400" dirty="0"/>
              <a:t>To educate on the processes of </a:t>
            </a:r>
            <a:r>
              <a:rPr lang="en-IN" sz="2400" b="1" dirty="0"/>
              <a:t>Training &amp; Development and Performance Management &amp; Appraisals.</a:t>
            </a:r>
            <a:endParaRPr lang="en-IN" sz="2400" dirty="0"/>
          </a:p>
          <a:p>
            <a:pPr>
              <a:lnSpc>
                <a:spcPct val="150000"/>
              </a:lnSpc>
            </a:pPr>
            <a:r>
              <a:rPr lang="en-IN" sz="2400" dirty="0"/>
              <a:t>To highlight the significance of effective </a:t>
            </a:r>
            <a:r>
              <a:rPr lang="en-IN" sz="2400" b="1" dirty="0"/>
              <a:t>Compensation, Rewards and Employee Welfare Practices</a:t>
            </a:r>
            <a:r>
              <a:rPr lang="en-IN" sz="2400" dirty="0"/>
              <a:t> in Organizations along with the</a:t>
            </a:r>
            <a:r>
              <a:rPr lang="en-IN" sz="2400" b="1" dirty="0"/>
              <a:t> relevant Acts</a:t>
            </a:r>
            <a:r>
              <a:rPr lang="en-IN" sz="240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6465" y="755650"/>
            <a:ext cx="7496175" cy="537083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3885"/>
            <a:ext cx="8229600" cy="5522595"/>
          </a:xfrm>
        </p:spPr>
        <p:txBody>
          <a:bodyPr/>
          <a:lstStyle/>
          <a:p>
            <a:r>
              <a:rPr lang="en-US" sz="2000" b="1" dirty="0">
                <a:solidFill>
                  <a:srgbClr val="FF0000"/>
                </a:solidFill>
              </a:rPr>
              <a:t>1. Conduct a job analysis:</a:t>
            </a:r>
            <a:r>
              <a:rPr lang="en-US" sz="2000" dirty="0"/>
              <a:t> A job analysis is an assessment of the duties, responsibilities, and requirements of a particular job. This information can be used to determine the relative level of responsibility, skill, and experience required for each job</a:t>
            </a:r>
          </a:p>
          <a:p>
            <a:r>
              <a:rPr lang="en-US" sz="2000" dirty="0"/>
              <a:t>.</a:t>
            </a:r>
            <a:r>
              <a:rPr lang="en-US" sz="2000" b="1" dirty="0">
                <a:solidFill>
                  <a:srgbClr val="FF0000"/>
                </a:solidFill>
              </a:rPr>
              <a:t>2. Conduct a market pay survey:</a:t>
            </a:r>
            <a:r>
              <a:rPr lang="en-US" sz="2000" dirty="0"/>
              <a:t> A market pay survey can provide valuable information on the average pay rates for specific jobs in the local labor market. This information can be used to determine the market pay rate for each job and ensure that pay is competitive and consistent</a:t>
            </a:r>
          </a:p>
          <a:p>
            <a:r>
              <a:rPr lang="en-US" sz="2000" b="1" dirty="0">
                <a:solidFill>
                  <a:srgbClr val="FF0000"/>
                </a:solidFill>
              </a:rPr>
              <a:t>.3. Establish pay grades and rate ranges: </a:t>
            </a:r>
            <a:r>
              <a:rPr lang="en-US" sz="2000" dirty="0"/>
              <a:t>Based on the information gathered from the job analysis and market pay survey, establish pay grades and rate ranges for each job. Paygrades can help ensure that pay is consistent and reflective of the relative level of responsibility, skill, and experience required for each job. Rate ranges can help </a:t>
            </a:r>
            <a:r>
              <a:rPr lang="en-US" sz="2000" dirty="0" err="1"/>
              <a:t>ensurethat</a:t>
            </a:r>
            <a:r>
              <a:rPr lang="en-US" sz="2000" dirty="0"/>
              <a:t> pay is competitive and reflective of market pay rates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2775"/>
            <a:ext cx="8229600" cy="5513705"/>
          </a:xfrm>
        </p:spPr>
        <p:txBody>
          <a:bodyPr/>
          <a:lstStyle/>
          <a:p>
            <a:r>
              <a:rPr lang="en-US" sz="1800" b="1" dirty="0">
                <a:solidFill>
                  <a:srgbClr val="FF0000"/>
                </a:solidFill>
                <a:sym typeface="+mn-ea"/>
              </a:rPr>
              <a:t>.4. Evaluate individual pay rates: </a:t>
            </a:r>
            <a:r>
              <a:rPr lang="en-US" sz="1800" dirty="0">
                <a:sym typeface="+mn-ea"/>
              </a:rPr>
              <a:t>Evaluate each individual's pay rate in relation to the established pay grades and rate ranges. If an individual's pay rate is significantly higher or lower than the established rate range, consider adjusting the rate to ensure that it is consistent with the market pay rate and reflective of the individual's skills, experience, and performance.</a:t>
            </a:r>
          </a:p>
          <a:p>
            <a:endParaRPr lang="en-US" sz="1800" dirty="0">
              <a:sym typeface="+mn-ea"/>
            </a:endParaRPr>
          </a:p>
          <a:p>
            <a:r>
              <a:rPr lang="en-US" sz="1800" b="1" dirty="0">
                <a:solidFill>
                  <a:srgbClr val="FF0000"/>
                </a:solidFill>
                <a:sym typeface="+mn-ea"/>
              </a:rPr>
              <a:t>5. Communicate the pay plan</a:t>
            </a:r>
            <a:r>
              <a:rPr lang="en-US" sz="1800" dirty="0">
                <a:sym typeface="+mn-ea"/>
              </a:rPr>
              <a:t>: Once the pay plan has been established, communicate it to all employees and their managers. This will help ensure that everyone understands the rationale for the changes and the impact they will have on pay.</a:t>
            </a:r>
          </a:p>
          <a:p>
            <a:endParaRPr lang="en-US" sz="1800" dirty="0">
              <a:sym typeface="+mn-ea"/>
            </a:endParaRPr>
          </a:p>
          <a:p>
            <a:r>
              <a:rPr lang="en-US" sz="1800" b="1" dirty="0">
                <a:solidFill>
                  <a:srgbClr val="FF0000"/>
                </a:solidFill>
                <a:sym typeface="+mn-ea"/>
              </a:rPr>
              <a:t>6. Monitor and adjust pay rates:</a:t>
            </a:r>
            <a:r>
              <a:rPr lang="en-US" sz="1800" dirty="0">
                <a:sym typeface="+mn-ea"/>
              </a:rPr>
              <a:t> Regularly monitor and evaluate pay rates to ensure that they remain competitive and reflective of market pay rates. Adjust pay rates as necessary to ensure that they are consistent with the pay plan and reflective of the relative level of responsibility, skill, and experience required for each job</a:t>
            </a:r>
            <a:endParaRPr lang="en-US" sz="1800" dirty="0"/>
          </a:p>
          <a:p>
            <a:endParaRPr lang="en-US" sz="18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rgbClr val="FF0000"/>
                </a:solidFill>
              </a:rPr>
              <a:t>Performance based Pay Benefits</a:t>
            </a:r>
          </a:p>
        </p:txBody>
      </p:sp>
      <p:sp>
        <p:nvSpPr>
          <p:cNvPr id="3" name="Content Placeholder 2"/>
          <p:cNvSpPr>
            <a:spLocks noGrp="1"/>
          </p:cNvSpPr>
          <p:nvPr>
            <p:ph idx="1"/>
          </p:nvPr>
        </p:nvSpPr>
        <p:spPr>
          <a:xfrm>
            <a:off x="457200" y="1078865"/>
            <a:ext cx="8229600" cy="5047615"/>
          </a:xfrm>
        </p:spPr>
        <p:txBody>
          <a:bodyPr/>
          <a:lstStyle/>
          <a:p>
            <a:pPr algn="l"/>
            <a:r>
              <a:rPr lang="en-US" sz="2400" dirty="0">
                <a:latin typeface="Times New Roman" panose="02020603050405020304" charset="0"/>
                <a:cs typeface="Times New Roman" panose="02020603050405020304" charset="0"/>
              </a:rPr>
              <a:t>Performance-based pay, also known as merit pay, can benefit both employees and companies in a number of ways: </a:t>
            </a:r>
          </a:p>
          <a:p>
            <a:pPr marL="0" indent="0" algn="l">
              <a:buNone/>
            </a:pPr>
            <a:r>
              <a:rPr lang="en-US" sz="2400" b="1" dirty="0">
                <a:solidFill>
                  <a:srgbClr val="FF0000"/>
                </a:solidFill>
                <a:latin typeface="Times New Roman" panose="02020603050405020304" charset="0"/>
                <a:cs typeface="Times New Roman" panose="02020603050405020304" charset="0"/>
              </a:rPr>
              <a:t>Employee benefits</a:t>
            </a:r>
          </a:p>
          <a:p>
            <a:pPr algn="l"/>
            <a:r>
              <a:rPr lang="en-US" sz="2400" dirty="0">
                <a:latin typeface="Times New Roman" panose="02020603050405020304" charset="0"/>
                <a:cs typeface="Times New Roman" panose="02020603050405020304" charset="0"/>
              </a:rPr>
              <a:t>Performance-based pay can:</a:t>
            </a:r>
          </a:p>
          <a:p>
            <a:pPr algn="l"/>
            <a:r>
              <a:rPr lang="en-US" sz="2400" dirty="0">
                <a:latin typeface="Times New Roman" panose="02020603050405020304" charset="0"/>
                <a:cs typeface="Times New Roman" panose="02020603050405020304" charset="0"/>
              </a:rPr>
              <a:t>Increase motivation and morale: Employees feel rewarded for their hard work, which can boost their morale and job satisfaction </a:t>
            </a:r>
          </a:p>
          <a:p>
            <a:pPr algn="l"/>
            <a:r>
              <a:rPr lang="en-US" sz="2400" b="1" dirty="0">
                <a:solidFill>
                  <a:srgbClr val="FF0000"/>
                </a:solidFill>
                <a:latin typeface="Times New Roman" panose="02020603050405020304" charset="0"/>
                <a:cs typeface="Times New Roman" panose="02020603050405020304" charset="0"/>
              </a:rPr>
              <a:t>Increase productivity:</a:t>
            </a:r>
            <a:r>
              <a:rPr lang="en-US" sz="2400" dirty="0">
                <a:latin typeface="Times New Roman" panose="02020603050405020304" charset="0"/>
                <a:cs typeface="Times New Roman" panose="02020603050405020304" charset="0"/>
              </a:rPr>
              <a:t> Employees are incentivized to work harder and more efficiently to earn rewards </a:t>
            </a:r>
          </a:p>
          <a:p>
            <a:pPr algn="l"/>
            <a:r>
              <a:rPr lang="en-US" sz="2400" b="1" dirty="0">
                <a:solidFill>
                  <a:srgbClr val="FF0000"/>
                </a:solidFill>
                <a:latin typeface="Times New Roman" panose="02020603050405020304" charset="0"/>
                <a:cs typeface="Times New Roman" panose="02020603050405020304" charset="0"/>
              </a:rPr>
              <a:t>Give employees more control:</a:t>
            </a:r>
            <a:r>
              <a:rPr lang="en-US" sz="2400" dirty="0">
                <a:latin typeface="Times New Roman" panose="02020603050405020304" charset="0"/>
                <a:cs typeface="Times New Roman" panose="02020603050405020304" charset="0"/>
              </a:rPr>
              <a:t> Employees feel they have more power to improve their standing at work </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7850"/>
            <a:ext cx="8229600" cy="5548630"/>
          </a:xfrm>
        </p:spPr>
        <p:txBody>
          <a:bodyPr/>
          <a:lstStyle/>
          <a:p>
            <a:r>
              <a:rPr lang="en-US" sz="2800" b="1">
                <a:solidFill>
                  <a:srgbClr val="FF0000"/>
                </a:solidFill>
                <a:latin typeface="Times New Roman" panose="02020603050405020304" charset="0"/>
                <a:cs typeface="Times New Roman" panose="02020603050405020304" charset="0"/>
              </a:rPr>
              <a:t>Company benefits</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Performance-based pay can:</a:t>
            </a:r>
          </a:p>
          <a:p>
            <a:r>
              <a:rPr lang="en-US" sz="2800">
                <a:latin typeface="Times New Roman" panose="02020603050405020304" charset="0"/>
                <a:cs typeface="Times New Roman" panose="02020603050405020304" charset="0"/>
              </a:rPr>
              <a:t>Attract and retain top talent: High-performing employees are drawn to environments where their accomplishments are rewarded </a:t>
            </a:r>
          </a:p>
          <a:p>
            <a:r>
              <a:rPr lang="en-US" sz="2800" b="1">
                <a:solidFill>
                  <a:srgbClr val="FF0000"/>
                </a:solidFill>
                <a:latin typeface="Times New Roman" panose="02020603050405020304" charset="0"/>
                <a:cs typeface="Times New Roman" panose="02020603050405020304" charset="0"/>
              </a:rPr>
              <a:t>Create a strong bond between employee and employer: </a:t>
            </a:r>
            <a:r>
              <a:rPr lang="en-US" sz="2800">
                <a:latin typeface="Times New Roman" panose="02020603050405020304" charset="0"/>
                <a:cs typeface="Times New Roman" panose="02020603050405020304" charset="0"/>
              </a:rPr>
              <a:t>Employees feel more connected to the company </a:t>
            </a:r>
          </a:p>
          <a:p>
            <a:r>
              <a:rPr lang="en-US" sz="2800" b="1">
                <a:solidFill>
                  <a:srgbClr val="FF0000"/>
                </a:solidFill>
                <a:latin typeface="Times New Roman" panose="02020603050405020304" charset="0"/>
                <a:cs typeface="Times New Roman" panose="02020603050405020304" charset="0"/>
              </a:rPr>
              <a:t>Establish company values: </a:t>
            </a:r>
            <a:r>
              <a:rPr lang="en-US" sz="2800">
                <a:latin typeface="Times New Roman" panose="02020603050405020304" charset="0"/>
                <a:cs typeface="Times New Roman" panose="02020603050405020304" charset="0"/>
              </a:rPr>
              <a:t>Performance-based pay can help establish company values </a:t>
            </a:r>
          </a:p>
          <a:p>
            <a:r>
              <a:rPr lang="en-US" sz="2800" b="1">
                <a:solidFill>
                  <a:srgbClr val="FF0000"/>
                </a:solidFill>
                <a:latin typeface="Times New Roman" panose="02020603050405020304" charset="0"/>
                <a:cs typeface="Times New Roman" panose="02020603050405020304" charset="0"/>
              </a:rPr>
              <a:t>Lower costs:</a:t>
            </a:r>
            <a:r>
              <a:rPr lang="en-US" sz="2800">
                <a:latin typeface="Times New Roman" panose="02020603050405020304" charset="0"/>
                <a:cs typeface="Times New Roman" panose="02020603050405020304" charset="0"/>
              </a:rPr>
              <a:t> Performance-based pay can help businesses remain profitable</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245"/>
            <a:ext cx="8229600" cy="5944235"/>
          </a:xfrm>
        </p:spPr>
        <p:txBody>
          <a:bodyPr/>
          <a:lstStyle/>
          <a:p>
            <a:r>
              <a:rPr lang="en-US" sz="2400" b="1">
                <a:solidFill>
                  <a:srgbClr val="FF0000"/>
                </a:solidFill>
              </a:rPr>
              <a:t>What is Minimum Wages Act 1948?</a:t>
            </a:r>
          </a:p>
          <a:p>
            <a:endParaRPr lang="en-US" sz="2400" b="1">
              <a:solidFill>
                <a:srgbClr val="FF0000"/>
              </a:solidFill>
            </a:endParaRPr>
          </a:p>
          <a:p>
            <a:r>
              <a:rPr lang="en-US" sz="2400"/>
              <a:t>The Minimum Wages Act 1948 is an Act </a:t>
            </a:r>
            <a:r>
              <a:rPr lang="en-US" sz="2400">
                <a:solidFill>
                  <a:srgbClr val="FF0000"/>
                </a:solidFill>
              </a:rPr>
              <a:t>that fixes a minimum wage for both skilled and unskilled workers</a:t>
            </a:r>
            <a:r>
              <a:rPr lang="en-US" sz="2400"/>
              <a:t> and provides comprehensive coverage. Under the Act, </a:t>
            </a:r>
            <a:r>
              <a:rPr lang="en-US" sz="2400">
                <a:solidFill>
                  <a:srgbClr val="FF0000"/>
                </a:solidFill>
              </a:rPr>
              <a:t>men and women are treated equally.</a:t>
            </a:r>
            <a:r>
              <a:rPr lang="en-US" sz="2400"/>
              <a:t> </a:t>
            </a:r>
          </a:p>
          <a:p>
            <a:endParaRPr lang="en-US" sz="2400"/>
          </a:p>
          <a:p>
            <a:r>
              <a:rPr lang="en-US" sz="2400"/>
              <a:t>Under the Minimum Wages Act 1948, both</a:t>
            </a:r>
            <a:r>
              <a:rPr lang="en-US" sz="2400">
                <a:solidFill>
                  <a:srgbClr val="FF0000"/>
                </a:solidFill>
              </a:rPr>
              <a:t> Central and State Governments are responsible for fixing minimum wages</a:t>
            </a:r>
            <a:r>
              <a:rPr lang="en-US" sz="2400"/>
              <a:t>. However, wages vary from region to region, considering the worker’s cost of living and other factors. This law is beneficial for </a:t>
            </a:r>
            <a:r>
              <a:rPr lang="en-US" sz="2400">
                <a:solidFill>
                  <a:srgbClr val="FF0000"/>
                </a:solidFill>
              </a:rPr>
              <a:t>protecting workers from exploitation </a:t>
            </a:r>
            <a:r>
              <a:rPr lang="en-US" sz="2400"/>
              <a:t>and gives them a basic standard of living.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0190"/>
            <a:ext cx="8229600" cy="5876290"/>
          </a:xfrm>
        </p:spPr>
        <p:txBody>
          <a:bodyPr/>
          <a:lstStyle/>
          <a:p>
            <a:r>
              <a:rPr lang="en-US" sz="2000" b="1">
                <a:solidFill>
                  <a:srgbClr val="FF0000"/>
                </a:solidFill>
              </a:rPr>
              <a:t>Salient Features of Minimum Wages Act 1948</a:t>
            </a:r>
          </a:p>
          <a:p>
            <a:endParaRPr lang="en-US" sz="2000"/>
          </a:p>
          <a:p>
            <a:r>
              <a:rPr lang="en-US" sz="2000"/>
              <a:t>The Minimum Wages Act determines the </a:t>
            </a:r>
            <a:r>
              <a:rPr lang="en-US" sz="2000">
                <a:solidFill>
                  <a:srgbClr val="FF0000"/>
                </a:solidFill>
              </a:rPr>
              <a:t>hourly rates </a:t>
            </a:r>
            <a:r>
              <a:rPr lang="en-US" sz="2000"/>
              <a:t>of wages or guaranteed time rate and overtime pay for each category of workers depending on their </a:t>
            </a:r>
            <a:r>
              <a:rPr lang="en-US" sz="2000">
                <a:solidFill>
                  <a:srgbClr val="FF0000"/>
                </a:solidFill>
              </a:rPr>
              <a:t>work type.</a:t>
            </a:r>
          </a:p>
          <a:p>
            <a:r>
              <a:rPr lang="en-US" sz="2000">
                <a:solidFill>
                  <a:srgbClr val="FF0000"/>
                </a:solidFill>
              </a:rPr>
              <a:t> </a:t>
            </a:r>
          </a:p>
          <a:p>
            <a:r>
              <a:rPr lang="en-US" sz="2000"/>
              <a:t>The Act looks into the fact that the wages are </a:t>
            </a:r>
            <a:r>
              <a:rPr lang="en-US" sz="2000">
                <a:solidFill>
                  <a:srgbClr val="FF0000"/>
                </a:solidFill>
              </a:rPr>
              <a:t>paid in cash.</a:t>
            </a:r>
          </a:p>
          <a:p>
            <a:r>
              <a:rPr lang="en-US" sz="2000"/>
              <a:t>The Act makes it mandatory to </a:t>
            </a:r>
            <a:r>
              <a:rPr lang="en-US" sz="2000">
                <a:solidFill>
                  <a:srgbClr val="FF0000"/>
                </a:solidFill>
              </a:rPr>
              <a:t>fix and revise wages from time to time. </a:t>
            </a:r>
          </a:p>
          <a:p>
            <a:endParaRPr lang="en-US" sz="2000">
              <a:solidFill>
                <a:srgbClr val="FF0000"/>
              </a:solidFill>
            </a:endParaRPr>
          </a:p>
          <a:p>
            <a:r>
              <a:rPr lang="en-US" sz="2000"/>
              <a:t>Inspectors and authorities are appointed under the Act to </a:t>
            </a:r>
            <a:r>
              <a:rPr lang="en-US" sz="2000">
                <a:solidFill>
                  <a:srgbClr val="FF0000"/>
                </a:solidFill>
              </a:rPr>
              <a:t>investigate</a:t>
            </a:r>
            <a:r>
              <a:rPr lang="en-US" sz="2000"/>
              <a:t> the </a:t>
            </a:r>
            <a:r>
              <a:rPr lang="en-US" sz="2000">
                <a:solidFill>
                  <a:srgbClr val="FF0000"/>
                </a:solidFill>
              </a:rPr>
              <a:t>registers maintained by employers </a:t>
            </a:r>
            <a:r>
              <a:rPr lang="en-US" sz="2000"/>
              <a:t>containing information regarding wages paid to employees.</a:t>
            </a:r>
          </a:p>
          <a:p>
            <a:endParaRPr lang="en-US" sz="2000"/>
          </a:p>
          <a:p>
            <a:r>
              <a:rPr lang="en-US" sz="2000"/>
              <a:t>The government appoints the </a:t>
            </a:r>
            <a:r>
              <a:rPr lang="en-US" sz="2000">
                <a:solidFill>
                  <a:srgbClr val="FF0000"/>
                </a:solidFill>
              </a:rPr>
              <a:t>competent authorities </a:t>
            </a:r>
            <a:r>
              <a:rPr lang="en-US" sz="2000"/>
              <a:t>who are responsible for computing the cost of living allowance. </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3700"/>
            <a:ext cx="8229600" cy="5732780"/>
          </a:xfrm>
        </p:spPr>
        <p:txBody>
          <a:bodyPr/>
          <a:lstStyle/>
          <a:p>
            <a:endParaRPr lang="en-US"/>
          </a:p>
          <a:p>
            <a:endParaRPr lang="en-US"/>
          </a:p>
          <a:p>
            <a:endParaRPr lang="en-US"/>
          </a:p>
        </p:txBody>
      </p:sp>
      <p:pic>
        <p:nvPicPr>
          <p:cNvPr id="4" name="Picture 3"/>
          <p:cNvPicPr>
            <a:picLocks noChangeAspect="1"/>
          </p:cNvPicPr>
          <p:nvPr/>
        </p:nvPicPr>
        <p:blipFill>
          <a:blip r:embed="rId2"/>
          <a:stretch>
            <a:fillRect/>
          </a:stretch>
        </p:blipFill>
        <p:spPr>
          <a:xfrm>
            <a:off x="149860" y="84455"/>
            <a:ext cx="8994140" cy="3050540"/>
          </a:xfrm>
          <a:prstGeom prst="rect">
            <a:avLst/>
          </a:prstGeom>
        </p:spPr>
      </p:pic>
      <p:sp>
        <p:nvSpPr>
          <p:cNvPr id="5" name="Rectangles 4"/>
          <p:cNvSpPr/>
          <p:nvPr/>
        </p:nvSpPr>
        <p:spPr>
          <a:xfrm>
            <a:off x="6400800" y="2743200"/>
            <a:ext cx="1447800" cy="30480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pic>
        <p:nvPicPr>
          <p:cNvPr id="6" name="Picture 5"/>
          <p:cNvPicPr>
            <a:picLocks noChangeAspect="1"/>
          </p:cNvPicPr>
          <p:nvPr/>
        </p:nvPicPr>
        <p:blipFill>
          <a:blip r:embed="rId3"/>
          <a:stretch>
            <a:fillRect/>
          </a:stretch>
        </p:blipFill>
        <p:spPr>
          <a:xfrm>
            <a:off x="150495" y="3016885"/>
            <a:ext cx="8809990" cy="3603625"/>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b="1">
              <a:solidFill>
                <a:srgbClr val="FF0000"/>
              </a:solidFill>
            </a:endParaRPr>
          </a:p>
          <a:p>
            <a:endParaRPr lang="en-US" b="1">
              <a:solidFill>
                <a:srgbClr val="FF0000"/>
              </a:solidFill>
            </a:endParaRPr>
          </a:p>
          <a:p>
            <a:endParaRPr lang="en-US" b="1">
              <a:solidFill>
                <a:srgbClr val="FF0000"/>
              </a:solidFill>
            </a:endParaRPr>
          </a:p>
          <a:p>
            <a:endParaRPr lang="en-US" b="1">
              <a:solidFill>
                <a:srgbClr val="FF0000"/>
              </a:solidFill>
            </a:endParaRPr>
          </a:p>
          <a:p>
            <a:r>
              <a:rPr lang="en-US" b="1">
                <a:solidFill>
                  <a:srgbClr val="FF0000"/>
                </a:solidFill>
              </a:rPr>
              <a:t>      Thank you and Happy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Nature of HRM </a:t>
            </a:r>
          </a:p>
        </p:txBody>
      </p:sp>
      <p:sp>
        <p:nvSpPr>
          <p:cNvPr id="3" name="Content Placeholder 2"/>
          <p:cNvSpPr>
            <a:spLocks noGrp="1"/>
          </p:cNvSpPr>
          <p:nvPr>
            <p:ph idx="1"/>
          </p:nvPr>
        </p:nvSpPr>
        <p:spPr/>
        <p:txBody>
          <a:bodyPr/>
          <a:lstStyle/>
          <a:p>
            <a:pPr fontAlgn="t"/>
            <a:r>
              <a:rPr lang="en-US" sz="3600">
                <a:solidFill>
                  <a:srgbClr val="FF0000"/>
                </a:solidFill>
                <a:latin typeface="Times New Roman" panose="02020603050405020304" charset="0"/>
                <a:cs typeface="Times New Roman" panose="02020603050405020304" charset="0"/>
                <a:sym typeface="+mn-ea"/>
              </a:rPr>
              <a:t>People-Centric Approach</a:t>
            </a:r>
            <a:endParaRPr lang="en-US" sz="3600">
              <a:latin typeface="Times New Roman" panose="02020603050405020304" charset="0"/>
              <a:cs typeface="Times New Roman" panose="02020603050405020304" charset="0"/>
            </a:endParaRPr>
          </a:p>
          <a:p>
            <a:pPr fontAlgn="t"/>
            <a:r>
              <a:rPr lang="en-US" sz="3600">
                <a:solidFill>
                  <a:srgbClr val="FF0000"/>
                </a:solidFill>
                <a:latin typeface="Times New Roman" panose="02020603050405020304" charset="0"/>
                <a:cs typeface="Times New Roman" panose="02020603050405020304" charset="0"/>
              </a:rPr>
              <a:t>Universal </a:t>
            </a:r>
          </a:p>
          <a:p>
            <a:pPr fontAlgn="t"/>
            <a:r>
              <a:rPr lang="en-US" sz="3600">
                <a:solidFill>
                  <a:srgbClr val="FF0000"/>
                </a:solidFill>
                <a:latin typeface="Times New Roman" panose="02020603050405020304" charset="0"/>
                <a:cs typeface="Times New Roman" panose="02020603050405020304" charset="0"/>
              </a:rPr>
              <a:t>Action oriented</a:t>
            </a:r>
          </a:p>
          <a:p>
            <a:pPr fontAlgn="t"/>
            <a:r>
              <a:rPr lang="en-US" sz="3600">
                <a:solidFill>
                  <a:srgbClr val="FF0000"/>
                </a:solidFill>
                <a:latin typeface="Times New Roman" panose="02020603050405020304" charset="0"/>
                <a:cs typeface="Times New Roman" panose="02020603050405020304" charset="0"/>
              </a:rPr>
              <a:t>Continious functions</a:t>
            </a:r>
          </a:p>
          <a:p>
            <a:pPr fontAlgn="t"/>
            <a:r>
              <a:rPr lang="en-US" sz="3600">
                <a:solidFill>
                  <a:srgbClr val="FF0000"/>
                </a:solidFill>
                <a:latin typeface="Times New Roman" panose="02020603050405020304" charset="0"/>
                <a:cs typeface="Times New Roman" panose="02020603050405020304" charset="0"/>
              </a:rPr>
              <a:t>Interdiciplinary</a:t>
            </a:r>
          </a:p>
          <a:p>
            <a:pPr fontAlgn="t"/>
            <a:r>
              <a:rPr lang="en-US" sz="3600">
                <a:solidFill>
                  <a:srgbClr val="FF0000"/>
                </a:solidFill>
                <a:latin typeface="Times New Roman" panose="02020603050405020304" charset="0"/>
                <a:cs typeface="Times New Roman" panose="02020603050405020304" charset="0"/>
                <a:sym typeface="+mn-ea"/>
              </a:rPr>
              <a:t>Strategic Alignment</a:t>
            </a:r>
          </a:p>
          <a:p>
            <a:pPr fontAlgn="t"/>
            <a:r>
              <a:rPr lang="en-US" sz="3600">
                <a:solidFill>
                  <a:srgbClr val="FF0000"/>
                </a:solidFill>
                <a:latin typeface="Times New Roman" panose="02020603050405020304" charset="0"/>
                <a:cs typeface="Times New Roman" panose="02020603050405020304" charset="0"/>
                <a:sym typeface="+mn-ea"/>
              </a:rPr>
              <a:t>Comprehensive Functionality</a:t>
            </a:r>
            <a:endParaRPr lang="en-US" sz="3600">
              <a:latin typeface="Times New Roman" panose="02020603050405020304" charset="0"/>
              <a:cs typeface="Times New Roman" panose="02020603050405020304" charset="0"/>
            </a:endParaRPr>
          </a:p>
          <a:p>
            <a:endParaRPr lang="en-US" sz="36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Nature of HRM </a:t>
            </a:r>
          </a:p>
        </p:txBody>
      </p:sp>
      <p:sp>
        <p:nvSpPr>
          <p:cNvPr id="3" name="Content Placeholder 2"/>
          <p:cNvSpPr>
            <a:spLocks noGrp="1"/>
          </p:cNvSpPr>
          <p:nvPr>
            <p:ph idx="1"/>
          </p:nvPr>
        </p:nvSpPr>
        <p:spPr/>
        <p:txBody>
          <a:bodyPr/>
          <a:lstStyle/>
          <a:p>
            <a:r>
              <a:rPr lang="en-US" sz="4000">
                <a:solidFill>
                  <a:srgbClr val="FF0000"/>
                </a:solidFill>
                <a:sym typeface="+mn-ea"/>
              </a:rPr>
              <a:t>Development and Growth</a:t>
            </a:r>
          </a:p>
          <a:p>
            <a:r>
              <a:rPr lang="en-US" sz="4000">
                <a:solidFill>
                  <a:srgbClr val="FF0000"/>
                </a:solidFill>
                <a:latin typeface="Times New Roman" panose="02020603050405020304" charset="0"/>
                <a:cs typeface="Times New Roman" panose="02020603050405020304" charset="0"/>
                <a:sym typeface="+mn-ea"/>
              </a:rPr>
              <a:t>Employee Engagement</a:t>
            </a:r>
          </a:p>
          <a:p>
            <a:r>
              <a:rPr lang="en-US" sz="4000">
                <a:solidFill>
                  <a:srgbClr val="FF0000"/>
                </a:solidFill>
                <a:latin typeface="Times New Roman" panose="02020603050405020304" charset="0"/>
                <a:cs typeface="Times New Roman" panose="02020603050405020304" charset="0"/>
                <a:sym typeface="+mn-ea"/>
              </a:rPr>
              <a:t>Adaptability and Change Management:</a:t>
            </a:r>
          </a:p>
          <a:p>
            <a:r>
              <a:rPr lang="en-US" sz="4000">
                <a:solidFill>
                  <a:srgbClr val="FF0000"/>
                </a:solidFill>
                <a:latin typeface="Times New Roman" panose="02020603050405020304" charset="0"/>
                <a:cs typeface="Times New Roman" panose="02020603050405020304" charset="0"/>
                <a:sym typeface="+mn-ea"/>
              </a:rPr>
              <a:t>Legal and Ethical Compliance</a:t>
            </a:r>
            <a:r>
              <a:rPr lang="en-US" sz="4000">
                <a:latin typeface="Times New Roman" panose="02020603050405020304" charset="0"/>
                <a:cs typeface="Times New Roman" panose="02020603050405020304" charset="0"/>
                <a:sym typeface="+mn-ea"/>
              </a:rPr>
              <a:t> </a:t>
            </a:r>
          </a:p>
          <a:p>
            <a:r>
              <a:rPr lang="en-US" sz="4000">
                <a:solidFill>
                  <a:srgbClr val="FF0000"/>
                </a:solidFill>
                <a:latin typeface="Times New Roman" panose="02020603050405020304" charset="0"/>
                <a:cs typeface="Times New Roman" panose="02020603050405020304" charset="0"/>
                <a:sym typeface="+mn-ea"/>
              </a:rPr>
              <a:t>Metrics and Analysis:</a:t>
            </a:r>
            <a:endParaRPr lang="en-US" sz="4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960"/>
            <a:ext cx="8229600" cy="792480"/>
          </a:xfrm>
        </p:spPr>
        <p:txBody>
          <a:bodyPr/>
          <a:lstStyle/>
          <a:p>
            <a:r>
              <a:rPr lang="en-US" sz="2800">
                <a:sym typeface="+mn-ea"/>
              </a:rPr>
              <a:t>The nature of Human Resource Management (HRM)</a:t>
            </a:r>
            <a:endParaRPr lang="en-US" sz="2800"/>
          </a:p>
        </p:txBody>
      </p:sp>
      <p:sp>
        <p:nvSpPr>
          <p:cNvPr id="3" name="Content Placeholder 2"/>
          <p:cNvSpPr>
            <a:spLocks noGrp="1"/>
          </p:cNvSpPr>
          <p:nvPr>
            <p:ph idx="1"/>
          </p:nvPr>
        </p:nvSpPr>
        <p:spPr>
          <a:xfrm>
            <a:off x="457200" y="1106805"/>
            <a:ext cx="8229600" cy="5466715"/>
          </a:xfrm>
        </p:spPr>
        <p:txBody>
          <a:bodyPr/>
          <a:lstStyle/>
          <a:p>
            <a:r>
              <a:rPr lang="en-US" sz="1800">
                <a:solidFill>
                  <a:srgbClr val="FF0000"/>
                </a:solidFill>
              </a:rPr>
              <a:t>People-Centric Approach</a:t>
            </a:r>
            <a:r>
              <a:rPr lang="en-US" sz="1800"/>
              <a:t>: HRM focuses on managing people within the organization. It deals with employees as individuals with unique skills, motivations, and aspirations rather than just resources or assets.</a:t>
            </a:r>
          </a:p>
          <a:p>
            <a:endParaRPr lang="en-US" sz="1800"/>
          </a:p>
          <a:p>
            <a:r>
              <a:rPr lang="en-US" sz="1800">
                <a:solidFill>
                  <a:srgbClr val="FF0000"/>
                </a:solidFill>
              </a:rPr>
              <a:t>Strategic Alignment: </a:t>
            </a:r>
            <a:r>
              <a:rPr lang="en-US" sz="1800"/>
              <a:t>HRM aligns its practices and policies with the strategic goals and objectives of the organization. It plays a pivotal role in ensuring that the workforce capabilities and organizational needs are in sync to achieve long-term success.</a:t>
            </a:r>
          </a:p>
          <a:p>
            <a:endParaRPr lang="en-US" sz="1800"/>
          </a:p>
          <a:p>
            <a:r>
              <a:rPr lang="en-US" sz="1800">
                <a:solidFill>
                  <a:srgbClr val="FF0000"/>
                </a:solidFill>
              </a:rPr>
              <a:t>Comprehensive Functionality:</a:t>
            </a:r>
            <a:r>
              <a:rPr lang="en-US" sz="1800"/>
              <a:t> HRM covers a wide range of functions including recruitment and selection, training and development, performance management, compensation and benefits, employee relations, and compliance with employment laws and regulations.</a:t>
            </a:r>
          </a:p>
          <a:p>
            <a:endParaRPr lang="en-US" sz="1800"/>
          </a:p>
          <a:p>
            <a:r>
              <a:rPr lang="en-US" sz="1800">
                <a:solidFill>
                  <a:srgbClr val="FF0000"/>
                </a:solidFill>
              </a:rPr>
              <a:t>Development and Growth: </a:t>
            </a:r>
            <a:r>
              <a:rPr lang="en-US" sz="1800"/>
              <a:t>HRM is involved in nurturing talent and developing the skills and capabilities of employees. This includes providing training opportunities, career development programs, and succession planning to ensure a continuous pipeline of skilled workers.</a:t>
            </a:r>
          </a:p>
          <a:p>
            <a:endParaRPr 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6755"/>
            <a:ext cx="8229600" cy="5419725"/>
          </a:xfrm>
        </p:spPr>
        <p:txBody>
          <a:bodyPr/>
          <a:lstStyle/>
          <a:p>
            <a:r>
              <a:rPr lang="en-US" sz="1800">
                <a:solidFill>
                  <a:srgbClr val="FF0000"/>
                </a:solidFill>
                <a:latin typeface="Times New Roman" panose="02020603050405020304" charset="0"/>
                <a:cs typeface="Times New Roman" panose="02020603050405020304" charset="0"/>
              </a:rPr>
              <a:t>Employee Engagement:</a:t>
            </a:r>
            <a:r>
              <a:rPr lang="en-US" sz="1800">
                <a:latin typeface="Times New Roman" panose="02020603050405020304" charset="0"/>
                <a:cs typeface="Times New Roman" panose="02020603050405020304" charset="0"/>
              </a:rPr>
              <a:t> HRM strives to create a positive work environment where employees are motivated, engaged, and productive. It focuses on fostering a culture of trust, open communication, and collaboration within the organization.</a:t>
            </a:r>
          </a:p>
          <a:p>
            <a:endParaRPr lang="en-US" sz="1800">
              <a:latin typeface="Times New Roman" panose="02020603050405020304" charset="0"/>
              <a:cs typeface="Times New Roman" panose="02020603050405020304" charset="0"/>
            </a:endParaRPr>
          </a:p>
          <a:p>
            <a:r>
              <a:rPr lang="en-US" sz="1800">
                <a:solidFill>
                  <a:srgbClr val="FF0000"/>
                </a:solidFill>
                <a:latin typeface="Times New Roman" panose="02020603050405020304" charset="0"/>
                <a:cs typeface="Times New Roman" panose="02020603050405020304" charset="0"/>
              </a:rPr>
              <a:t>Adaptability and Change Management:</a:t>
            </a:r>
            <a:r>
              <a:rPr lang="en-US" sz="1800">
                <a:latin typeface="Times New Roman" panose="02020603050405020304" charset="0"/>
                <a:cs typeface="Times New Roman" panose="02020603050405020304" charset="0"/>
              </a:rPr>
              <a:t> HRM plays a crucial role in managing organizational change and adaptation. It helps employees navigate transitions, implement new initiatives, and cultivate a culture that embraces innovation and continuous improvement.</a:t>
            </a:r>
          </a:p>
          <a:p>
            <a:endParaRPr lang="en-US" sz="1800">
              <a:latin typeface="Times New Roman" panose="02020603050405020304" charset="0"/>
              <a:cs typeface="Times New Roman" panose="02020603050405020304" charset="0"/>
            </a:endParaRPr>
          </a:p>
          <a:p>
            <a:r>
              <a:rPr lang="en-US" sz="1800">
                <a:solidFill>
                  <a:srgbClr val="FF0000"/>
                </a:solidFill>
                <a:latin typeface="Times New Roman" panose="02020603050405020304" charset="0"/>
                <a:cs typeface="Times New Roman" panose="02020603050405020304" charset="0"/>
              </a:rPr>
              <a:t>Legal and Ethical Compliance</a:t>
            </a:r>
            <a:r>
              <a:rPr lang="en-US" sz="1800">
                <a:latin typeface="Times New Roman" panose="02020603050405020304" charset="0"/>
                <a:cs typeface="Times New Roman" panose="02020603050405020304" charset="0"/>
              </a:rPr>
              <a:t>: HRM ensures that all employment practices and policies adhere to legal requirements and ethical standards. This includes ensuring fair treatment, equal opportunity, diversity and inclusion, and compliance with labor laws and regulations.</a:t>
            </a:r>
          </a:p>
          <a:p>
            <a:endParaRPr lang="en-US" sz="1800">
              <a:latin typeface="Times New Roman" panose="02020603050405020304" charset="0"/>
              <a:cs typeface="Times New Roman" panose="02020603050405020304" charset="0"/>
            </a:endParaRPr>
          </a:p>
          <a:p>
            <a:r>
              <a:rPr lang="en-US" sz="1800">
                <a:solidFill>
                  <a:srgbClr val="FF0000"/>
                </a:solidFill>
                <a:latin typeface="Times New Roman" panose="02020603050405020304" charset="0"/>
                <a:cs typeface="Times New Roman" panose="02020603050405020304" charset="0"/>
              </a:rPr>
              <a:t>Metrics and Analysis:</a:t>
            </a:r>
            <a:r>
              <a:rPr lang="en-US" sz="1800">
                <a:latin typeface="Times New Roman" panose="02020603050405020304" charset="0"/>
                <a:cs typeface="Times New Roman" panose="02020603050405020304" charset="0"/>
              </a:rPr>
              <a:t> HRM utilizes data and metrics to inform decision-making and measure the effectiveness of HR practices. This includes tracking employee performance, turnover rates, engagement levels, and other key indicators to optimize HR strategies.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t>(HRM) key functions </a:t>
            </a:r>
          </a:p>
        </p:txBody>
      </p:sp>
      <p:sp>
        <p:nvSpPr>
          <p:cNvPr id="3" name="Content Placeholder 2"/>
          <p:cNvSpPr>
            <a:spLocks noGrp="1"/>
          </p:cNvSpPr>
          <p:nvPr>
            <p:ph idx="1"/>
          </p:nvPr>
        </p:nvSpPr>
        <p:spPr/>
        <p:txBody>
          <a:bodyPr/>
          <a:lstStyle/>
          <a:p>
            <a:r>
              <a:rPr lang="en-US"/>
              <a:t>Human Resource Management (HRM) </a:t>
            </a:r>
            <a:r>
              <a:rPr lang="en-US" sz="2000"/>
              <a:t>involves several fundamental functions that are crucial for managing employees effectively within an organization. Here are the basic functions of HRM along with an image to illustrate them:</a:t>
            </a:r>
          </a:p>
          <a:p>
            <a:pPr marL="457200" indent="-457200">
              <a:buAutoNum type="arabicPeriod"/>
            </a:pPr>
            <a:r>
              <a:rPr lang="en-US" sz="2000" b="1">
                <a:solidFill>
                  <a:srgbClr val="FF0000"/>
                </a:solidFill>
              </a:rPr>
              <a:t>HR Planning and Strategy</a:t>
            </a:r>
          </a:p>
          <a:p>
            <a:pPr marL="457200" indent="-457200">
              <a:buAutoNum type="arabicPeriod"/>
            </a:pPr>
            <a:r>
              <a:rPr lang="en-US" sz="2000" b="1">
                <a:solidFill>
                  <a:srgbClr val="FF0000"/>
                </a:solidFill>
              </a:rPr>
              <a:t>Recruitment and Selection: </a:t>
            </a:r>
          </a:p>
          <a:p>
            <a:pPr marL="457200" indent="-457200">
              <a:buAutoNum type="arabicPeriod"/>
            </a:pPr>
            <a:r>
              <a:rPr lang="en-US" sz="2000" b="1">
                <a:solidFill>
                  <a:srgbClr val="FF0000"/>
                </a:solidFill>
              </a:rPr>
              <a:t>Training and Development: </a:t>
            </a:r>
          </a:p>
          <a:p>
            <a:pPr marL="457200" indent="-457200">
              <a:buAutoNum type="arabicPeriod"/>
            </a:pPr>
            <a:r>
              <a:rPr lang="en-US" sz="2000" b="1">
                <a:solidFill>
                  <a:srgbClr val="FF0000"/>
                </a:solidFill>
              </a:rPr>
              <a:t>Performance Management: </a:t>
            </a:r>
          </a:p>
          <a:p>
            <a:pPr marL="457200" indent="-457200">
              <a:buAutoNum type="arabicPeriod"/>
            </a:pPr>
            <a:r>
              <a:rPr lang="en-US" sz="2000" b="1">
                <a:solidFill>
                  <a:srgbClr val="FF0000"/>
                </a:solidFill>
              </a:rPr>
              <a:t>Compensation and Benefits</a:t>
            </a:r>
          </a:p>
          <a:p>
            <a:pPr marL="457200" indent="-457200">
              <a:buAutoNum type="arabicPeriod"/>
            </a:pPr>
            <a:r>
              <a:rPr lang="en-US" sz="2000" b="1">
                <a:solidFill>
                  <a:srgbClr val="FF0000"/>
                </a:solidFill>
              </a:rPr>
              <a:t>Employee Relations: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1325"/>
            <a:ext cx="8229600" cy="5685155"/>
          </a:xfrm>
        </p:spPr>
        <p:txBody>
          <a:bodyPr/>
          <a:lstStyle/>
          <a:p>
            <a:r>
              <a:rPr lang="en-US" sz="2400" b="1">
                <a:solidFill>
                  <a:srgbClr val="FF0000"/>
                </a:solidFill>
              </a:rPr>
              <a:t>HR Planning and Strategy: </a:t>
            </a:r>
            <a:r>
              <a:rPr lang="en-US" sz="2400"/>
              <a:t>HRM aligns human resource policies and practices with the organization’s strategic goals. This includes workforce planning, succession planning, and implementing HR strategies to support business objectives.</a:t>
            </a:r>
          </a:p>
          <a:p>
            <a:r>
              <a:rPr lang="en-US" sz="2400" b="1">
                <a:solidFill>
                  <a:srgbClr val="FF0000"/>
                </a:solidFill>
              </a:rPr>
              <a:t>Recruitment and Selection:</a:t>
            </a:r>
            <a:r>
              <a:rPr lang="en-US" sz="2400"/>
              <a:t> This involves attracting and hiring qualified candidates for various roles within the organization. HR professionals manage job postings, screening resumes, conducting interviews, and making hiring decisions.</a:t>
            </a:r>
          </a:p>
          <a:p>
            <a:r>
              <a:rPr lang="en-US" sz="2400" b="1">
                <a:solidFill>
                  <a:srgbClr val="FF0000"/>
                </a:solidFill>
              </a:rPr>
              <a:t>Training and Development: </a:t>
            </a:r>
            <a:r>
              <a:rPr lang="en-US" sz="2400"/>
              <a:t>HRM ensures that employees receive the necessary training to perform their jobs effectively. This includes orientation for new hires, skills development programs, and continuous learning opportunities.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390"/>
            <a:ext cx="8229600" cy="5927090"/>
          </a:xfrm>
        </p:spPr>
        <p:txBody>
          <a:bodyPr/>
          <a:lstStyle/>
          <a:p>
            <a:r>
              <a:rPr lang="en-US" sz="2400" b="1">
                <a:solidFill>
                  <a:srgbClr val="FF0000"/>
                </a:solidFill>
              </a:rPr>
              <a:t>Performance Management:</a:t>
            </a:r>
            <a:r>
              <a:rPr lang="en-US" sz="2400"/>
              <a:t> HRM monitors and evaluates employee performance through regular assessments and feedback sessions. This function includes setting performance goals, conducting appraisals, and providing recognition or corrective actions as needed.</a:t>
            </a:r>
          </a:p>
          <a:p>
            <a:r>
              <a:rPr lang="en-US" sz="2400" b="1">
                <a:solidFill>
                  <a:srgbClr val="FF0000"/>
                </a:solidFill>
              </a:rPr>
              <a:t>Compensation and Benefits:</a:t>
            </a:r>
            <a:r>
              <a:rPr lang="en-US" sz="2400"/>
              <a:t> HRM administers employee compensation and benefits programs. This includes determining salaries, bonuses, incentives, and managing benefits such as health insurance, retirement plans, and other perks.</a:t>
            </a:r>
          </a:p>
          <a:p>
            <a:r>
              <a:rPr lang="en-US" sz="2400" b="1">
                <a:solidFill>
                  <a:srgbClr val="FF0000"/>
                </a:solidFill>
              </a:rPr>
              <a:t>Employee Relations: </a:t>
            </a:r>
            <a:r>
              <a:rPr lang="en-US" sz="2400"/>
              <a:t>HRM fosters positive relationships between employees and the organization. This involves handling grievances, mediating conflicts, and promoting a supportive work environment.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Line Manager</a:t>
            </a:r>
            <a:endParaRPr lang="en-US"/>
          </a:p>
        </p:txBody>
      </p:sp>
      <p:sp>
        <p:nvSpPr>
          <p:cNvPr id="3" name="Content Placeholder 2"/>
          <p:cNvSpPr>
            <a:spLocks noGrp="1"/>
          </p:cNvSpPr>
          <p:nvPr>
            <p:ph idx="1"/>
          </p:nvPr>
        </p:nvSpPr>
        <p:spPr/>
        <p:txBody>
          <a:bodyPr/>
          <a:lstStyle/>
          <a:p>
            <a:r>
              <a:rPr lang="en-US"/>
              <a:t>A line manager, often referred to simply as a “manager,” is an individual who has direct responsibility over employees and their work in an organisation.</a:t>
            </a:r>
          </a:p>
        </p:txBody>
      </p:sp>
      <p:pic>
        <p:nvPicPr>
          <p:cNvPr id="4" name="Picture 3"/>
          <p:cNvPicPr>
            <a:picLocks noChangeAspect="1"/>
          </p:cNvPicPr>
          <p:nvPr/>
        </p:nvPicPr>
        <p:blipFill>
          <a:blip r:embed="rId2"/>
          <a:stretch>
            <a:fillRect/>
          </a:stretch>
        </p:blipFill>
        <p:spPr>
          <a:xfrm>
            <a:off x="764540" y="3998595"/>
            <a:ext cx="6729095" cy="24098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ym typeface="+mn-ea"/>
              </a:rPr>
              <a:t>Line management</a:t>
            </a:r>
            <a:endParaRPr lang="en-US" b="1"/>
          </a:p>
        </p:txBody>
      </p:sp>
      <p:sp>
        <p:nvSpPr>
          <p:cNvPr id="3" name="Content Placeholder 2"/>
          <p:cNvSpPr>
            <a:spLocks noGrp="1"/>
          </p:cNvSpPr>
          <p:nvPr>
            <p:ph idx="1"/>
          </p:nvPr>
        </p:nvSpPr>
        <p:spPr/>
        <p:txBody>
          <a:bodyPr/>
          <a:lstStyle/>
          <a:p>
            <a:r>
              <a:rPr lang="en-US" b="1">
                <a:solidFill>
                  <a:srgbClr val="00B050"/>
                </a:solidFill>
              </a:rPr>
              <a:t>Line management</a:t>
            </a:r>
            <a:r>
              <a:rPr lang="en-US"/>
              <a:t> refers to the management of </a:t>
            </a:r>
            <a:r>
              <a:rPr lang="en-US">
                <a:solidFill>
                  <a:srgbClr val="FF0000"/>
                </a:solidFill>
              </a:rPr>
              <a:t>employees who are directly involved in the production or delivery of products, goods and/or services</a:t>
            </a:r>
            <a:r>
              <a:rPr lang="en-US"/>
              <a:t>. As the interface between an organisation and its front-line workforce, line management represents the </a:t>
            </a:r>
            <a:r>
              <a:rPr lang="en-US">
                <a:solidFill>
                  <a:srgbClr val="FF0000"/>
                </a:solidFill>
              </a:rPr>
              <a:t>lowest level of management</a:t>
            </a:r>
            <a:r>
              <a:rPr lang="en-US"/>
              <a:t> within an organisational hierarchy.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685800"/>
            <a:ext cx="7520940" cy="5334000"/>
          </a:xfrm>
        </p:spPr>
        <p:txBody>
          <a:bodyPr>
            <a:noAutofit/>
          </a:bodyPr>
          <a:lstStyle/>
          <a:p>
            <a:pPr marL="0" indent="0" algn="ctr">
              <a:buNone/>
            </a:pPr>
            <a:r>
              <a:rPr lang="en-US" b="1" dirty="0">
                <a:solidFill>
                  <a:srgbClr val="FF0000"/>
                </a:solidFill>
              </a:rPr>
              <a:t>Unit-I </a:t>
            </a:r>
          </a:p>
          <a:p>
            <a:pPr marL="0" indent="0">
              <a:buNone/>
            </a:pPr>
            <a:r>
              <a:rPr lang="en-IN" sz="4000" b="1" dirty="0"/>
              <a:t>Unit – I: Introduction of</a:t>
            </a:r>
            <a:r>
              <a:rPr lang="en-IN" sz="4000" b="1" dirty="0">
                <a:sym typeface="+mn-ea"/>
              </a:rPr>
              <a:t>:</a:t>
            </a:r>
            <a:r>
              <a:rPr lang="en-IN" sz="4000" dirty="0">
                <a:sym typeface="+mn-ea"/>
              </a:rPr>
              <a:t> </a:t>
            </a:r>
            <a:r>
              <a:rPr lang="en-IN" sz="4000" b="1" dirty="0"/>
              <a:t> HRM</a:t>
            </a:r>
            <a:endParaRPr lang="en-IN" sz="4000" b="0" dirty="0"/>
          </a:p>
          <a:p>
            <a:pPr marL="0" indent="0">
              <a:buNone/>
            </a:pPr>
            <a:r>
              <a:rPr lang="en-IN" sz="4000" b="0" dirty="0"/>
              <a:t>Introduction to HRM-Definition, importance, HR functions. Line Managers, New Approaches to Organizing HR, HR Score Card. Human Resource Information System (HRIS), e-HRM.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Managers</a:t>
            </a:r>
          </a:p>
        </p:txBody>
      </p:sp>
      <p:pic>
        <p:nvPicPr>
          <p:cNvPr id="4" name="Content Placeholder 3"/>
          <p:cNvPicPr>
            <a:picLocks noGrp="1" noChangeAspect="1"/>
          </p:cNvPicPr>
          <p:nvPr>
            <p:ph idx="1"/>
          </p:nvPr>
        </p:nvPicPr>
        <p:blipFill>
          <a:blip r:embed="rId2"/>
          <a:stretch>
            <a:fillRect/>
          </a:stretch>
        </p:blipFill>
        <p:spPr>
          <a:xfrm>
            <a:off x="1439545" y="1600200"/>
            <a:ext cx="6264275" cy="45262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line manager skills</a:t>
            </a:r>
            <a:endParaRPr lang="en-US"/>
          </a:p>
        </p:txBody>
      </p:sp>
      <p:pic>
        <p:nvPicPr>
          <p:cNvPr id="4" name="Content Placeholder 3"/>
          <p:cNvPicPr>
            <a:picLocks noGrp="1" noChangeAspect="1"/>
          </p:cNvPicPr>
          <p:nvPr>
            <p:ph idx="1"/>
          </p:nvPr>
        </p:nvPicPr>
        <p:blipFill>
          <a:blip r:embed="rId2"/>
          <a:stretch>
            <a:fillRect/>
          </a:stretch>
        </p:blipFill>
        <p:spPr>
          <a:xfrm>
            <a:off x="918845" y="1600200"/>
            <a:ext cx="7305040" cy="45262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54050" y="1692275"/>
            <a:ext cx="7964805" cy="29800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
            <a:ext cx="8229600" cy="5859780"/>
          </a:xfrm>
        </p:spPr>
        <p:txBody>
          <a:bodyPr/>
          <a:lstStyle/>
          <a:p>
            <a:r>
              <a:rPr lang="en-US" sz="1800" b="1"/>
              <a:t> </a:t>
            </a:r>
            <a:endParaRPr lang="en-US" sz="1800"/>
          </a:p>
        </p:txBody>
      </p:sp>
      <p:sp>
        <p:nvSpPr>
          <p:cNvPr id="5" name="Text Box 4"/>
          <p:cNvSpPr txBox="1"/>
          <p:nvPr/>
        </p:nvSpPr>
        <p:spPr>
          <a:xfrm>
            <a:off x="1942465" y="497205"/>
            <a:ext cx="6830060" cy="533400"/>
          </a:xfrm>
          <a:prstGeom prst="rect">
            <a:avLst/>
          </a:prstGeom>
          <a:noFill/>
        </p:spPr>
        <p:txBody>
          <a:bodyPr wrap="square" rtlCol="0">
            <a:noAutofit/>
          </a:bodyPr>
          <a:lstStyle/>
          <a:p>
            <a:r>
              <a:rPr lang="en-US" sz="3200" b="1"/>
              <a:t>     Roles of line manager</a:t>
            </a:r>
          </a:p>
        </p:txBody>
      </p:sp>
      <p:pic>
        <p:nvPicPr>
          <p:cNvPr id="2" name="Picture 1"/>
          <p:cNvPicPr>
            <a:picLocks noChangeAspect="1"/>
          </p:cNvPicPr>
          <p:nvPr/>
        </p:nvPicPr>
        <p:blipFill>
          <a:blip r:embed="rId2"/>
          <a:stretch>
            <a:fillRect/>
          </a:stretch>
        </p:blipFill>
        <p:spPr>
          <a:xfrm>
            <a:off x="2438400" y="2277745"/>
            <a:ext cx="5317490" cy="4356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a:t>New Approaches to Organizing HR</a:t>
            </a:r>
          </a:p>
        </p:txBody>
      </p:sp>
      <p:sp>
        <p:nvSpPr>
          <p:cNvPr id="3" name="Content Placeholder 2"/>
          <p:cNvSpPr>
            <a:spLocks noGrp="1"/>
          </p:cNvSpPr>
          <p:nvPr>
            <p:ph idx="1"/>
          </p:nvPr>
        </p:nvSpPr>
        <p:spPr>
          <a:xfrm>
            <a:off x="457200" y="1203325"/>
            <a:ext cx="8229600" cy="4923155"/>
          </a:xfrm>
        </p:spPr>
        <p:txBody>
          <a:bodyPr/>
          <a:lstStyle/>
          <a:p>
            <a:r>
              <a:rPr lang="en-US" sz="1800">
                <a:solidFill>
                  <a:srgbClr val="FF0000"/>
                </a:solidFill>
              </a:rPr>
              <a:t>Organizing HR in a modern, effective way is crucial</a:t>
            </a:r>
            <a:r>
              <a:rPr lang="en-US" sz="1800"/>
              <a:t> for aligning people management with overall business strategy. Here are some new approaches and trends in HR organization:</a:t>
            </a:r>
          </a:p>
          <a:p>
            <a:pPr>
              <a:buFont typeface="+mj-lt"/>
              <a:buAutoNum type="arabicPeriod"/>
            </a:pPr>
            <a:r>
              <a:rPr lang="en-US" sz="1800" b="1"/>
              <a:t>Strategic Partnership Model</a:t>
            </a:r>
          </a:p>
          <a:p>
            <a:pPr>
              <a:buFont typeface="+mj-lt"/>
              <a:buAutoNum type="arabicPeriod"/>
            </a:pPr>
            <a:r>
              <a:rPr lang="en-US" sz="1800" b="1"/>
              <a:t> Employee Experience Focus</a:t>
            </a:r>
          </a:p>
          <a:p>
            <a:pPr>
              <a:buFont typeface="+mj-lt"/>
              <a:buAutoNum type="arabicPeriod"/>
            </a:pPr>
            <a:r>
              <a:rPr lang="en-US" sz="1800" b="1"/>
              <a:t>Decentralized HR Models</a:t>
            </a:r>
          </a:p>
          <a:p>
            <a:pPr>
              <a:buFont typeface="+mj-lt"/>
              <a:buAutoNum type="arabicPeriod"/>
            </a:pPr>
            <a:r>
              <a:rPr lang="en-US" sz="1800" b="1"/>
              <a:t> Technology-Driven HR</a:t>
            </a:r>
          </a:p>
          <a:p>
            <a:pPr>
              <a:buFont typeface="+mj-lt"/>
              <a:buAutoNum type="arabicPeriod"/>
            </a:pPr>
            <a:r>
              <a:rPr lang="en-US" sz="1800" b="1"/>
              <a:t> Agile HR</a:t>
            </a:r>
          </a:p>
          <a:p>
            <a:pPr>
              <a:buFont typeface="+mj-lt"/>
              <a:buAutoNum type="arabicPeriod"/>
            </a:pPr>
            <a:r>
              <a:rPr lang="en-US" sz="1800" b="1"/>
              <a:t> Focus on Well-Being</a:t>
            </a:r>
          </a:p>
          <a:p>
            <a:pPr>
              <a:buFont typeface="+mj-lt"/>
              <a:buAutoNum type="arabicPeriod"/>
            </a:pPr>
            <a:r>
              <a:rPr lang="en-US" sz="1800" b="1"/>
              <a:t> Diversity, Equity, and Inclusion (DEI)</a:t>
            </a:r>
          </a:p>
          <a:p>
            <a:pPr>
              <a:buFont typeface="+mj-lt"/>
              <a:buAutoNum type="arabicPeriod"/>
            </a:pPr>
            <a:r>
              <a:rPr lang="en-US" sz="1800" b="1"/>
              <a:t>8. Learning and Development as a Core Function</a:t>
            </a:r>
          </a:p>
          <a:p>
            <a:pPr>
              <a:buFont typeface="+mj-lt"/>
              <a:buAutoNum type="arabicPeriod"/>
            </a:pPr>
            <a:r>
              <a:rPr lang="en-US" sz="1800" b="1"/>
              <a:t>Talent Management and Succession Planning</a:t>
            </a:r>
          </a:p>
          <a:p>
            <a:pPr>
              <a:buFont typeface="+mj-lt"/>
              <a:buAutoNum type="arabicPeriod"/>
            </a:pPr>
            <a:r>
              <a:rPr lang="en-US" sz="1800" b="1"/>
              <a:t>10. Collaborative HR</a:t>
            </a:r>
          </a:p>
          <a:p>
            <a:pPr>
              <a:buFont typeface="+mj-lt"/>
              <a:buAutoNum type="arabicPeriod"/>
            </a:pPr>
            <a:r>
              <a:rPr lang="en-US" sz="1800" b="1"/>
              <a:t>Data-Driven Decision Making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080" y="611505"/>
            <a:ext cx="8383905" cy="55149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HR Score Card</a:t>
            </a:r>
          </a:p>
        </p:txBody>
      </p:sp>
      <p:sp>
        <p:nvSpPr>
          <p:cNvPr id="3" name="Content Placeholder 2"/>
          <p:cNvSpPr>
            <a:spLocks noGrp="1"/>
          </p:cNvSpPr>
          <p:nvPr>
            <p:ph idx="1"/>
          </p:nvPr>
        </p:nvSpPr>
        <p:spPr>
          <a:xfrm>
            <a:off x="457200" y="1600200"/>
            <a:ext cx="8229600" cy="4935855"/>
          </a:xfrm>
        </p:spPr>
        <p:txBody>
          <a:bodyPr/>
          <a:lstStyle/>
          <a:p>
            <a:r>
              <a:rPr lang="en-US" sz="2400"/>
              <a:t>The HR scorecard, or Human Resource Scorecard, is a strategic HR measurement system. </a:t>
            </a:r>
            <a:r>
              <a:rPr lang="en-US" sz="2400">
                <a:solidFill>
                  <a:srgbClr val="FF0000"/>
                </a:solidFill>
              </a:rPr>
              <a:t>It assesses, manages, and improves the HR department's role.</a:t>
            </a:r>
            <a:r>
              <a:rPr lang="en-US" sz="2400"/>
              <a:t> It measures leading HR indicators that forecast business growth, including </a:t>
            </a:r>
            <a:r>
              <a:rPr lang="en-US" sz="2400">
                <a:solidFill>
                  <a:srgbClr val="FF0000"/>
                </a:solidFill>
              </a:rPr>
              <a:t>human capital ROI, employee turnover, recruitment effectiveness</a:t>
            </a:r>
            <a:r>
              <a:rPr lang="en-US" sz="2400"/>
              <a:t>, and more. </a:t>
            </a:r>
          </a:p>
          <a:p>
            <a:endParaRPr lang="en-US" sz="2400"/>
          </a:p>
          <a:p>
            <a:r>
              <a:rPr lang="en-US" sz="2400"/>
              <a:t>The HR scorecard, first published about by Becker, Huselid &amp; Ulrich in their 2001 book that bore the same title.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HR Score Card</a:t>
            </a:r>
            <a:endParaRPr lang="en-US"/>
          </a:p>
        </p:txBody>
      </p:sp>
      <p:sp>
        <p:nvSpPr>
          <p:cNvPr id="3" name="Content Placeholder 2"/>
          <p:cNvSpPr>
            <a:spLocks noGrp="1"/>
          </p:cNvSpPr>
          <p:nvPr>
            <p:ph idx="1"/>
          </p:nvPr>
        </p:nvSpPr>
        <p:spPr/>
        <p:txBody>
          <a:bodyPr/>
          <a:lstStyle/>
          <a:p>
            <a:r>
              <a:rPr lang="en-US"/>
              <a:t>This tool tracks </a:t>
            </a:r>
            <a:r>
              <a:rPr lang="en-US">
                <a:solidFill>
                  <a:srgbClr val="FF0000"/>
                </a:solidFill>
              </a:rPr>
              <a:t>HR function performance and aligns with strategic plans</a:t>
            </a:r>
            <a:r>
              <a:rPr lang="en-US"/>
              <a:t>. It enables targeted investments in HR</a:t>
            </a:r>
            <a:r>
              <a:rPr lang="en-US">
                <a:solidFill>
                  <a:srgbClr val="FF0000"/>
                </a:solidFill>
              </a:rPr>
              <a:t> to support business objectives.</a:t>
            </a:r>
            <a:r>
              <a:rPr lang="en-US"/>
              <a:t> The HR scorecard ensures alignment with </a:t>
            </a:r>
            <a:r>
              <a:rPr lang="en-US">
                <a:solidFill>
                  <a:srgbClr val="FF0000"/>
                </a:solidFill>
              </a:rPr>
              <a:t>overall business goals </a:t>
            </a:r>
            <a:r>
              <a:rPr lang="en-US"/>
              <a:t>and helps identify areas needing attention. It aids in making informed decisions about </a:t>
            </a:r>
            <a:r>
              <a:rPr lang="en-US">
                <a:solidFill>
                  <a:srgbClr val="FF0000"/>
                </a:solidFill>
              </a:rPr>
              <a:t>resource allocation.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
            <a:ext cx="8229600" cy="5859780"/>
          </a:xfrm>
        </p:spPr>
        <p:txBody>
          <a:bodyPr/>
          <a:lstStyle/>
          <a:p>
            <a:pPr marL="0" indent="0">
              <a:buNone/>
            </a:pPr>
            <a:r>
              <a:rPr lang="en-US" sz="1800" b="1">
                <a:solidFill>
                  <a:srgbClr val="FF0000"/>
                </a:solidFill>
              </a:rPr>
              <a:t>How Can An HR Scorecard Help Improve HR Performance</a:t>
            </a:r>
          </a:p>
          <a:p>
            <a:pPr marL="0" indent="0">
              <a:buNone/>
            </a:pPr>
            <a:endParaRPr lang="en-US" sz="1800"/>
          </a:p>
          <a:p>
            <a:r>
              <a:rPr lang="en-US" sz="1800" b="1">
                <a:solidFill>
                  <a:srgbClr val="FF0000"/>
                </a:solidFill>
              </a:rPr>
              <a:t>Aligning HR goals with business goals: </a:t>
            </a:r>
            <a:r>
              <a:rPr lang="en-US" sz="1800"/>
              <a:t>The HR scorecard ensures that HR goals are aligned with the overall goals of the business, leading to more effective use of resources and better business outcomes.</a:t>
            </a:r>
          </a:p>
          <a:p>
            <a:r>
              <a:rPr lang="en-US" sz="1800" b="1">
                <a:solidFill>
                  <a:srgbClr val="FF0000"/>
                </a:solidFill>
              </a:rPr>
              <a:t>Identifying areas for improvement:</a:t>
            </a:r>
            <a:r>
              <a:rPr lang="en-US" sz="1800"/>
              <a:t> The HR scorecard highlights areas where the HR department is not performing well, allowing for targeted improvements and interventions.</a:t>
            </a:r>
          </a:p>
          <a:p>
            <a:r>
              <a:rPr lang="en-US" sz="1800" b="1">
                <a:solidFill>
                  <a:srgbClr val="FF0000"/>
                </a:solidFill>
              </a:rPr>
              <a:t>Prioritizing HR initiatives:</a:t>
            </a:r>
            <a:r>
              <a:rPr lang="en-US" sz="1800"/>
              <a:t> By measuring various aspects of HR performance, the HR scorecard helps organizations prioritize which HR initiatives should be focused on, ensuring that resources are allocated effectively.</a:t>
            </a:r>
          </a:p>
          <a:p>
            <a:r>
              <a:rPr lang="en-US" sz="1800" b="1">
                <a:solidFill>
                  <a:srgbClr val="FF0000"/>
                </a:solidFill>
              </a:rPr>
              <a:t>Evaluating HR effectiveness: </a:t>
            </a:r>
            <a:r>
              <a:rPr lang="en-US" sz="1800"/>
              <a:t>The HR scorecard provides a clear understanding of the strengths and weaknesses of the HR department, enabling organizations to make informed decisions about resource allocation and support.</a:t>
            </a:r>
          </a:p>
          <a:p>
            <a:r>
              <a:rPr lang="en-US" sz="1800" b="1">
                <a:solidFill>
                  <a:srgbClr val="FF0000"/>
                </a:solidFill>
              </a:rPr>
              <a:t>Providing feedback and development opportunities:</a:t>
            </a:r>
            <a:r>
              <a:rPr lang="en-US" sz="1800"/>
              <a:t> The HR scorecard can be used to identify employees who need additional support or development, allowing HR to address these issues proactively.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2585"/>
            <a:ext cx="8229600" cy="5763895"/>
          </a:xfrm>
        </p:spPr>
        <p:txBody>
          <a:bodyPr/>
          <a:lstStyle/>
          <a:p>
            <a:pPr marL="0" indent="0">
              <a:buNone/>
            </a:pPr>
            <a:r>
              <a:rPr lang="en-US" sz="1800" b="1">
                <a:solidFill>
                  <a:srgbClr val="FF0000"/>
                </a:solidFill>
              </a:rPr>
              <a:t>steps</a:t>
            </a:r>
          </a:p>
          <a:p>
            <a:pPr marL="0" indent="0">
              <a:buNone/>
            </a:pPr>
            <a:r>
              <a:rPr lang="en-US" sz="1800" b="1">
                <a:solidFill>
                  <a:srgbClr val="FF0000"/>
                </a:solidFill>
              </a:rPr>
              <a:t>1. Define Objectives and Goals/deliverables</a:t>
            </a:r>
          </a:p>
          <a:p>
            <a:r>
              <a:rPr lang="en-US" sz="1800"/>
              <a:t>Step: Identify the strategic objectives of your organization and determine how HR can support these objectives.</a:t>
            </a:r>
          </a:p>
          <a:p>
            <a:r>
              <a:rPr lang="en-US" sz="1800"/>
              <a:t>Example:</a:t>
            </a:r>
          </a:p>
          <a:p>
            <a:r>
              <a:rPr lang="en-US" sz="1800"/>
              <a:t>Organization’s Objective: Increase revenue by 15% over the next year.</a:t>
            </a:r>
          </a:p>
          <a:p>
            <a:r>
              <a:rPr lang="en-US" sz="1800"/>
              <a:t>HR Goal: Enhance talent acquisition and development to support revenue growth.</a:t>
            </a:r>
          </a:p>
          <a:p>
            <a:r>
              <a:rPr lang="en-US" sz="1800" b="1">
                <a:solidFill>
                  <a:srgbClr val="FF0000"/>
                </a:solidFill>
              </a:rPr>
              <a:t>2. Identify Key HR Metrics/KPI’s</a:t>
            </a:r>
          </a:p>
          <a:p>
            <a:r>
              <a:rPr lang="en-US" sz="1800"/>
              <a:t>Step: Choose metrics that align with the identified HR goals and can effectively measure progress.</a:t>
            </a:r>
          </a:p>
          <a:p>
            <a:r>
              <a:rPr lang="en-US" sz="1800"/>
              <a:t>Example:</a:t>
            </a:r>
          </a:p>
          <a:p>
            <a:r>
              <a:rPr lang="en-US" sz="1800"/>
              <a:t></a:t>
            </a:r>
            <a:r>
              <a:rPr lang="en-US" sz="1800">
                <a:solidFill>
                  <a:srgbClr val="FF0000"/>
                </a:solidFill>
              </a:rPr>
              <a:t>Talent Acquisition Metrics:</a:t>
            </a:r>
            <a:r>
              <a:rPr lang="en-US" sz="1800"/>
              <a:t> Time to Fill, Quality of Hire</a:t>
            </a:r>
          </a:p>
          <a:p>
            <a:r>
              <a:rPr lang="en-US" sz="1800"/>
              <a:t></a:t>
            </a:r>
            <a:r>
              <a:rPr lang="en-US" sz="1800">
                <a:solidFill>
                  <a:srgbClr val="FF0000"/>
                </a:solidFill>
              </a:rPr>
              <a:t>Employee Development Metrics:</a:t>
            </a:r>
            <a:r>
              <a:rPr lang="en-US" sz="1800"/>
              <a:t> Training Participation Rate, Internal Promotion Rate</a:t>
            </a:r>
          </a:p>
          <a:p>
            <a:r>
              <a:rPr lang="en-US" sz="1800"/>
              <a:t></a:t>
            </a:r>
            <a:r>
              <a:rPr lang="en-US" sz="1800">
                <a:solidFill>
                  <a:srgbClr val="FF0000"/>
                </a:solidFill>
              </a:rPr>
              <a:t>Performance Management Metrics:</a:t>
            </a:r>
            <a:r>
              <a:rPr lang="en-US" sz="1800"/>
              <a:t> Performance Appraisal Completion Rate, Performance Improvement Plan Success Rate</a:t>
            </a:r>
          </a:p>
          <a:p>
            <a:r>
              <a:rPr lang="en-US" sz="1800"/>
              <a:t></a:t>
            </a:r>
            <a:r>
              <a:rPr lang="en-US" sz="1800">
                <a:solidFill>
                  <a:srgbClr val="FF0000"/>
                </a:solidFill>
              </a:rPr>
              <a:t>Retention Metrics:</a:t>
            </a:r>
            <a:r>
              <a:rPr lang="en-US" sz="1800"/>
              <a:t> Employee Turnover Rate, Retention Rate of Key Talent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17855"/>
            <a:ext cx="8154035" cy="5630545"/>
          </a:xfrm>
        </p:spPr>
        <p:txBody>
          <a:bodyPr>
            <a:normAutofit/>
          </a:bodyPr>
          <a:lstStyle/>
          <a:p>
            <a:pPr marL="0" indent="0" algn="ctr">
              <a:buNone/>
            </a:pPr>
            <a:r>
              <a:rPr lang="en-IN" sz="2800" b="1" dirty="0">
                <a:solidFill>
                  <a:srgbClr val="FF0000"/>
                </a:solidFill>
              </a:rPr>
              <a:t>Unit – II: Recruitment and Selection:</a:t>
            </a:r>
          </a:p>
          <a:p>
            <a:pPr marL="0" indent="0" algn="ctr">
              <a:buNone/>
            </a:pPr>
            <a:r>
              <a:rPr lang="en-IN" sz="1800" b="0" dirty="0"/>
              <a:t> </a:t>
            </a:r>
          </a:p>
          <a:p>
            <a:pPr marL="0" indent="0" algn="ctr">
              <a:buNone/>
            </a:pPr>
            <a:r>
              <a:rPr lang="en-IN" b="1" dirty="0"/>
              <a:t>Job Analysis, Methods for Collecting Job Analysis Information, Job Descriptions and Specifications, Job Satisfaction, Job Enlargement, Job Enrichment and Job Rotation, HR Planning, Recruitment, e-Recruitment &amp; Selection Process, Sources of Recruitment, Employee Testing and Selection, Basic Types of Interviews, Errors in Interviews.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935"/>
            <a:ext cx="8229600" cy="5630545"/>
          </a:xfrm>
        </p:spPr>
        <p:txBody>
          <a:bodyPr/>
          <a:lstStyle/>
          <a:p>
            <a:r>
              <a:rPr lang="en-US" sz="1800" b="1">
                <a:solidFill>
                  <a:srgbClr val="FF0000"/>
                </a:solidFill>
              </a:rPr>
              <a:t>3. Establish Targets</a:t>
            </a:r>
          </a:p>
          <a:p>
            <a:r>
              <a:rPr lang="en-US" sz="1800">
                <a:solidFill>
                  <a:srgbClr val="FF0000"/>
                </a:solidFill>
              </a:rPr>
              <a:t>Step</a:t>
            </a:r>
            <a:r>
              <a:rPr lang="en-US" sz="1800"/>
              <a:t>: Set specific, measurable targets for each metric to define what success looks like.</a:t>
            </a:r>
          </a:p>
          <a:p>
            <a:r>
              <a:rPr lang="en-US" sz="1800"/>
              <a:t>Example:</a:t>
            </a:r>
          </a:p>
          <a:p>
            <a:r>
              <a:rPr lang="en-US" sz="1800"/>
              <a:t></a:t>
            </a:r>
            <a:r>
              <a:rPr lang="en-US" sz="1800">
                <a:solidFill>
                  <a:srgbClr val="FF0000"/>
                </a:solidFill>
              </a:rPr>
              <a:t>Time to Fill:</a:t>
            </a:r>
            <a:r>
              <a:rPr lang="en-US" sz="1800"/>
              <a:t> Target 30 days.</a:t>
            </a:r>
          </a:p>
          <a:p>
            <a:r>
              <a:rPr lang="en-US" sz="1800"/>
              <a:t></a:t>
            </a:r>
            <a:r>
              <a:rPr lang="en-US" sz="1800">
                <a:solidFill>
                  <a:srgbClr val="FF0000"/>
                </a:solidFill>
              </a:rPr>
              <a:t>Quality of Hire:</a:t>
            </a:r>
            <a:r>
              <a:rPr lang="en-US" sz="1800"/>
              <a:t> Target 90% of new hires meeting or exceeding performance expectations.</a:t>
            </a:r>
          </a:p>
          <a:p>
            <a:r>
              <a:rPr lang="en-US" sz="1800"/>
              <a:t></a:t>
            </a:r>
            <a:r>
              <a:rPr lang="en-US" sz="1800">
                <a:solidFill>
                  <a:srgbClr val="FF0000"/>
                </a:solidFill>
              </a:rPr>
              <a:t>Training Participation Rate:</a:t>
            </a:r>
            <a:r>
              <a:rPr lang="en-US" sz="1800"/>
              <a:t> Target 80%.</a:t>
            </a:r>
          </a:p>
          <a:p>
            <a:r>
              <a:rPr lang="en-US" sz="1800"/>
              <a:t></a:t>
            </a:r>
            <a:r>
              <a:rPr lang="en-US" sz="1800">
                <a:solidFill>
                  <a:srgbClr val="FF0000"/>
                </a:solidFill>
              </a:rPr>
              <a:t>Employee Turnover Rate:</a:t>
            </a:r>
            <a:r>
              <a:rPr lang="en-US" sz="1800"/>
              <a:t> Target 10%.</a:t>
            </a:r>
          </a:p>
          <a:p>
            <a:r>
              <a:rPr lang="en-US" sz="1800"/>
              <a:t></a:t>
            </a:r>
            <a:r>
              <a:rPr lang="en-US" sz="1800">
                <a:solidFill>
                  <a:srgbClr val="FF0000"/>
                </a:solidFill>
              </a:rPr>
              <a:t>Retention Rate of Key Talent:</a:t>
            </a:r>
            <a:r>
              <a:rPr lang="en-US" sz="1800"/>
              <a:t> Target 90%.</a:t>
            </a:r>
          </a:p>
          <a:p>
            <a:r>
              <a:rPr lang="en-US" sz="1800" b="1">
                <a:solidFill>
                  <a:srgbClr val="FF0000"/>
                </a:solidFill>
              </a:rPr>
              <a:t>4. Collect Data</a:t>
            </a:r>
          </a:p>
          <a:p>
            <a:r>
              <a:rPr lang="en-US" sz="1800"/>
              <a:t>Step: Gather the necessary data to measure the selected metrics. Ensure data collection methods are accurate and consistent.</a:t>
            </a:r>
          </a:p>
          <a:p>
            <a:r>
              <a:rPr lang="en-US" sz="1800"/>
              <a:t>Example:</a:t>
            </a:r>
          </a:p>
          <a:p>
            <a:r>
              <a:rPr lang="en-US" sz="1800"/>
              <a:t></a:t>
            </a:r>
            <a:r>
              <a:rPr lang="en-US" sz="1800">
                <a:solidFill>
                  <a:srgbClr val="FF0000"/>
                </a:solidFill>
              </a:rPr>
              <a:t>Data Source: </a:t>
            </a:r>
            <a:r>
              <a:rPr lang="en-US" sz="1800"/>
              <a:t>HR software, employee surveys, performance reviews, exit interviews.</a:t>
            </a:r>
          </a:p>
          <a:p>
            <a:r>
              <a:rPr lang="en-US" sz="1800"/>
              <a:t></a:t>
            </a:r>
            <a:r>
              <a:rPr lang="en-US" sz="1800">
                <a:solidFill>
                  <a:srgbClr val="FF0000"/>
                </a:solidFill>
              </a:rPr>
              <a:t>Collection Frequency</a:t>
            </a:r>
            <a:r>
              <a:rPr lang="en-US" sz="1800"/>
              <a:t>: Monthly or quarterly reports.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735"/>
            <a:ext cx="8229600" cy="6296660"/>
          </a:xfrm>
        </p:spPr>
        <p:txBody>
          <a:bodyPr/>
          <a:lstStyle/>
          <a:p>
            <a:r>
              <a:rPr lang="en-US" sz="1800" b="1">
                <a:solidFill>
                  <a:srgbClr val="FF0000"/>
                </a:solidFill>
              </a:rPr>
              <a:t>5. Analyze and Interpret Data</a:t>
            </a:r>
          </a:p>
          <a:p>
            <a:r>
              <a:rPr lang="en-US" sz="1800"/>
              <a:t>Step: Review the data to assess performance against targets. Identify trends, strengths, and areas for improvement.</a:t>
            </a:r>
          </a:p>
          <a:p>
            <a:r>
              <a:rPr lang="en-US" sz="1800"/>
              <a:t>Example:</a:t>
            </a:r>
          </a:p>
          <a:p>
            <a:r>
              <a:rPr lang="en-US" sz="1800"/>
              <a:t></a:t>
            </a:r>
            <a:r>
              <a:rPr lang="en-US" sz="1800">
                <a:solidFill>
                  <a:srgbClr val="FF0000"/>
                </a:solidFill>
              </a:rPr>
              <a:t>Analysis</a:t>
            </a:r>
            <a:r>
              <a:rPr lang="en-US" sz="1800"/>
              <a:t>: Current Time to Fill is 35 days (</a:t>
            </a:r>
            <a:r>
              <a:rPr lang="en-US" sz="1800">
                <a:solidFill>
                  <a:srgbClr val="FF0000"/>
                </a:solidFill>
              </a:rPr>
              <a:t>5 days above target</a:t>
            </a:r>
            <a:r>
              <a:rPr lang="en-US" sz="1800"/>
              <a:t>). Quality of Hire is 85% (5% below target). Training Participation Rate is 70% (10% below target). Employee Turnover Rate is 12% (</a:t>
            </a:r>
            <a:r>
              <a:rPr lang="en-US" sz="1800">
                <a:solidFill>
                  <a:srgbClr val="FF0000"/>
                </a:solidFill>
              </a:rPr>
              <a:t>2% above target</a:t>
            </a:r>
            <a:r>
              <a:rPr lang="en-US" sz="1800"/>
              <a:t>). Retention Rate of Key Talent is 85% (</a:t>
            </a:r>
            <a:r>
              <a:rPr lang="en-US" sz="1800">
                <a:solidFill>
                  <a:srgbClr val="FF0000"/>
                </a:solidFill>
              </a:rPr>
              <a:t>5% below target</a:t>
            </a:r>
            <a:r>
              <a:rPr lang="en-US" sz="1800"/>
              <a:t>).</a:t>
            </a:r>
          </a:p>
          <a:p>
            <a:r>
              <a:rPr lang="en-US" sz="1800" b="1">
                <a:solidFill>
                  <a:srgbClr val="FF0000"/>
                </a:solidFill>
              </a:rPr>
              <a:t>Develop Action Plans</a:t>
            </a:r>
          </a:p>
          <a:p>
            <a:r>
              <a:rPr lang="en-US" sz="1800"/>
              <a:t>Step: Based on the analysis, develop action plans to address any gaps or areas needing improvement.</a:t>
            </a:r>
          </a:p>
          <a:p>
            <a:r>
              <a:rPr lang="en-US" sz="1800"/>
              <a:t>Example:</a:t>
            </a:r>
            <a:r>
              <a:rPr lang="en-US" sz="1800">
                <a:solidFill>
                  <a:srgbClr val="FF0000"/>
                </a:solidFill>
              </a:rPr>
              <a:t>Action Plan for Time to Fill</a:t>
            </a:r>
            <a:r>
              <a:rPr lang="en-US" sz="1800"/>
              <a:t>: Review and streamline the recruitment process. Implement new applicant tracking system features.</a:t>
            </a:r>
          </a:p>
          <a:p>
            <a:r>
              <a:rPr lang="en-US" sz="1800"/>
              <a:t></a:t>
            </a:r>
            <a:r>
              <a:rPr lang="en-US" sz="1800">
                <a:solidFill>
                  <a:srgbClr val="FF0000"/>
                </a:solidFill>
              </a:rPr>
              <a:t>Action Plan for Quality of Hire:</a:t>
            </a:r>
            <a:r>
              <a:rPr lang="en-US" sz="1800"/>
              <a:t> Improve interview and selection process. Increase focus on cultural fit.</a:t>
            </a:r>
          </a:p>
          <a:p>
            <a:r>
              <a:rPr lang="en-US" sz="1800"/>
              <a:t></a:t>
            </a:r>
            <a:r>
              <a:rPr lang="en-US" sz="1800">
                <a:solidFill>
                  <a:srgbClr val="FF0000"/>
                </a:solidFill>
              </a:rPr>
              <a:t>Action Plan for Training Participation Rate:</a:t>
            </a:r>
            <a:r>
              <a:rPr lang="en-US" sz="1800"/>
              <a:t> Enhance employee awareness and accessibility of training programs. Provide incentives for participation.</a:t>
            </a:r>
          </a:p>
          <a:p>
            <a:r>
              <a:rPr lang="en-US" sz="1800"/>
              <a:t></a:t>
            </a:r>
            <a:r>
              <a:rPr lang="en-US" sz="1800">
                <a:solidFill>
                  <a:srgbClr val="FF0000"/>
                </a:solidFill>
              </a:rPr>
              <a:t>Action Plan for Employee Turnover Rate:</a:t>
            </a:r>
            <a:r>
              <a:rPr lang="en-US" sz="1800"/>
              <a:t> Conduct exit interviews to identify common reasons for leaving. Improve employee engagement strategies.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935"/>
            <a:ext cx="8229600" cy="5630545"/>
          </a:xfrm>
        </p:spPr>
        <p:txBody>
          <a:bodyPr/>
          <a:lstStyle/>
          <a:p>
            <a:r>
              <a:rPr lang="en-US" sz="1800" b="1">
                <a:solidFill>
                  <a:srgbClr val="FF0000"/>
                </a:solidFill>
              </a:rPr>
              <a:t>Implement and Monitor</a:t>
            </a:r>
          </a:p>
          <a:p>
            <a:r>
              <a:rPr lang="en-US" sz="1800"/>
              <a:t>Step: Execute the action plans and continuously monitor progress. Regularly review and adjust strategies based on performance data.</a:t>
            </a:r>
          </a:p>
          <a:p>
            <a:r>
              <a:rPr lang="en-US" sz="1800"/>
              <a:t>Example:</a:t>
            </a:r>
          </a:p>
          <a:p>
            <a:r>
              <a:rPr lang="en-US" sz="1800"/>
              <a:t></a:t>
            </a:r>
            <a:r>
              <a:rPr lang="en-US" sz="1800">
                <a:solidFill>
                  <a:srgbClr val="FF0000"/>
                </a:solidFill>
              </a:rPr>
              <a:t>Implementation:</a:t>
            </a:r>
            <a:r>
              <a:rPr lang="en-US" sz="1800"/>
              <a:t> Roll out new recruitment software and training incentives.</a:t>
            </a:r>
          </a:p>
          <a:p>
            <a:r>
              <a:rPr lang="en-US" sz="1800"/>
              <a:t></a:t>
            </a:r>
            <a:r>
              <a:rPr lang="en-US" sz="1800">
                <a:solidFill>
                  <a:srgbClr val="FF0000"/>
                </a:solidFill>
              </a:rPr>
              <a:t>Monitoring:</a:t>
            </a:r>
            <a:r>
              <a:rPr lang="en-US" sz="1800"/>
              <a:t> Track progress monthly and review scorecard quarterly to ensure improvements are on track.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770255" y="662940"/>
            <a:ext cx="7829550" cy="47904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34720" y="486410"/>
            <a:ext cx="7099935" cy="584708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8925"/>
            <a:ext cx="8229600" cy="5837555"/>
          </a:xfrm>
        </p:spPr>
        <p:txBody>
          <a:bodyPr/>
          <a:lstStyle/>
          <a:p>
            <a:endParaRPr lang="en-US"/>
          </a:p>
        </p:txBody>
      </p:sp>
      <p:pic>
        <p:nvPicPr>
          <p:cNvPr id="9" name="Content Placeholder 8"/>
          <p:cNvPicPr>
            <a:picLocks noGrp="1" noChangeAspect="1"/>
          </p:cNvPicPr>
          <p:nvPr>
            <p:ph sz="quarter" idx="13"/>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59224" y="242047"/>
            <a:ext cx="9224682" cy="5414681"/>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4345"/>
            <a:ext cx="8229600" cy="1283335"/>
          </a:xfrm>
        </p:spPr>
        <p:txBody>
          <a:bodyPr/>
          <a:lstStyle/>
          <a:p>
            <a:r>
              <a:rPr lang="en-US" sz="1800" b="1">
                <a:solidFill>
                  <a:srgbClr val="FF0000"/>
                </a:solidFill>
              </a:rPr>
              <a:t> </a:t>
            </a:r>
            <a:r>
              <a:rPr lang="en-US" sz="2400" b="1">
                <a:solidFill>
                  <a:schemeClr val="tx1">
                    <a:lumMod val="95000"/>
                    <a:lumOff val="5000"/>
                  </a:schemeClr>
                </a:solidFill>
              </a:rPr>
              <a:t> </a:t>
            </a:r>
            <a:r>
              <a:rPr lang="en-US" sz="2400" b="1">
                <a:solidFill>
                  <a:schemeClr val="tx1">
                    <a:lumMod val="95000"/>
                    <a:lumOff val="5000"/>
                  </a:schemeClr>
                </a:solidFill>
                <a:sym typeface="+mn-ea"/>
              </a:rPr>
              <a:t>(HRIS)</a:t>
            </a:r>
            <a:br>
              <a:rPr lang="en-US" sz="2400" b="1">
                <a:solidFill>
                  <a:schemeClr val="tx1">
                    <a:lumMod val="95000"/>
                    <a:lumOff val="5000"/>
                  </a:schemeClr>
                </a:solidFill>
                <a:sym typeface="+mn-ea"/>
              </a:rPr>
            </a:br>
            <a:r>
              <a:rPr lang="en-US" sz="1800" b="1">
                <a:solidFill>
                  <a:srgbClr val="FF0000"/>
                </a:solidFill>
              </a:rPr>
              <a:t>is defined as a software or online solution that is used for data entry, data tracking, and data management of all human resources operations of an organization.</a:t>
            </a:r>
          </a:p>
        </p:txBody>
      </p:sp>
      <p:sp>
        <p:nvSpPr>
          <p:cNvPr id="3" name="Content Placeholder 2"/>
          <p:cNvSpPr>
            <a:spLocks noGrp="1"/>
          </p:cNvSpPr>
          <p:nvPr>
            <p:ph idx="1"/>
          </p:nvPr>
        </p:nvSpPr>
        <p:spPr>
          <a:xfrm>
            <a:off x="457200" y="1757045"/>
            <a:ext cx="8229600" cy="4658360"/>
          </a:xfrm>
        </p:spPr>
        <p:txBody>
          <a:bodyPr/>
          <a:lstStyle/>
          <a:p>
            <a:r>
              <a:rPr lang="en-US" sz="2400">
                <a:solidFill>
                  <a:srgbClr val="FF0000"/>
                </a:solidFill>
              </a:rPr>
              <a:t>HRIS stands for human resources information system</a:t>
            </a:r>
            <a:r>
              <a:rPr lang="en-US" sz="2400"/>
              <a:t>, a software solution that helps companies manage and automate core HR processes and support benefits administration, </a:t>
            </a:r>
            <a:r>
              <a:rPr lang="en-US" sz="2400">
                <a:solidFill>
                  <a:srgbClr val="FF0000"/>
                </a:solidFill>
              </a:rPr>
              <a:t>time and attendance, payroll, and other workflows, as well as the storage of employee data, such as personal, demographic, and compensation information. HR information systems (HRIS) have increasingly transformed since it was first introduced at General Electric in the 1950s.</a:t>
            </a:r>
          </a:p>
          <a:p>
            <a:r>
              <a:rPr lang="en-US" sz="2400">
                <a:solidFill>
                  <a:schemeClr val="tx1">
                    <a:lumMod val="95000"/>
                    <a:lumOff val="5000"/>
                  </a:schemeClr>
                </a:solidFill>
              </a:rPr>
              <a:t>HRIS systems – or human resources information systems – </a:t>
            </a:r>
            <a:r>
              <a:rPr lang="en-US" sz="2400">
                <a:solidFill>
                  <a:srgbClr val="FF0000"/>
                </a:solidFill>
              </a:rPr>
              <a:t>were one of the first commercial software solutions to be developed in the 1980s.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7010"/>
            <a:ext cx="8229600" cy="4649470"/>
          </a:xfrm>
        </p:spPr>
        <p:txBody>
          <a:bodyPr/>
          <a:lstStyle/>
          <a:p>
            <a:r>
              <a:rPr lang="en-US" sz="2400">
                <a:solidFill>
                  <a:srgbClr val="FF0000"/>
                </a:solidFill>
              </a:rPr>
              <a:t>1. Database management</a:t>
            </a:r>
            <a:endParaRPr lang="en-US" sz="2400"/>
          </a:p>
          <a:p>
            <a:r>
              <a:rPr lang="en-US" sz="2400"/>
              <a:t>The core offering of most human resource information system solutions is a ready-access database where all employee information can be stored and managed effectively. </a:t>
            </a:r>
          </a:p>
          <a:p>
            <a:r>
              <a:rPr lang="en-US" sz="2400">
                <a:solidFill>
                  <a:srgbClr val="FF0000"/>
                </a:solidFill>
              </a:rPr>
              <a:t>2. Time and labor management</a:t>
            </a:r>
          </a:p>
          <a:p>
            <a:r>
              <a:rPr lang="en-US" sz="2400"/>
              <a:t>Monitoring the clocking hours of every single employee is a time-intensive task. With a majority of offices today allowing employees to either punch in biometrically or log on to input their own hours, this daily dose of data needs effective management.</a:t>
            </a:r>
          </a:p>
          <a:p>
            <a:r>
              <a:rPr lang="en-US" sz="2400"/>
              <a:t>Managers can now approve leave requests, and the data can be directly linked to payroll</a:t>
            </a:r>
          </a:p>
        </p:txBody>
      </p:sp>
      <p:sp>
        <p:nvSpPr>
          <p:cNvPr id="4" name="Text Box 3"/>
          <p:cNvSpPr txBox="1"/>
          <p:nvPr/>
        </p:nvSpPr>
        <p:spPr>
          <a:xfrm>
            <a:off x="127000" y="77470"/>
            <a:ext cx="8931275" cy="1425575"/>
          </a:xfrm>
          <a:prstGeom prst="rect">
            <a:avLst/>
          </a:prstGeom>
        </p:spPr>
        <p:txBody>
          <a:bodyPr>
            <a:noAutofit/>
          </a:bodyPr>
          <a:lstStyle/>
          <a:p>
            <a:pPr marL="0" indent="0">
              <a:lnSpc>
                <a:spcPts val="2100"/>
              </a:lnSpc>
              <a:spcAft>
                <a:spcPts val="1500"/>
              </a:spcAft>
            </a:pPr>
            <a:r>
              <a:rPr sz="1600" b="0" i="0">
                <a:solidFill>
                  <a:srgbClr val="1D1D1D"/>
                </a:solidFill>
                <a:latin typeface="InterNew"/>
                <a:ea typeface="InterNew"/>
              </a:rPr>
              <a:t>According to Dr. Dave Ulrich, often regarded as the father of modern HR and a Professor at the University of Michigan.“An HRIS is a software or online solution for the data entry, tracking, and data information needs of a business's Human Resources, payroll, management, and accounting functions. It provides a means of acquiring, storing, analyzing, and distributing information to various stakeholders.”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265"/>
            <a:ext cx="8229600" cy="7031990"/>
          </a:xfrm>
        </p:spPr>
        <p:txBody>
          <a:bodyPr/>
          <a:lstStyle/>
          <a:p>
            <a:r>
              <a:rPr lang="en-US" sz="2000" b="1">
                <a:solidFill>
                  <a:srgbClr val="FF0000"/>
                </a:solidFill>
              </a:rPr>
              <a:t>3. Payroll functions</a:t>
            </a:r>
          </a:p>
          <a:p>
            <a:r>
              <a:rPr lang="en-US" sz="2000"/>
              <a:t>Payroll is one of the most important functions of HR. With a lean human resource information system allowing easy download or upload of employee hours and attendance data, the number crunch can be made a lot simpler, and deposits to employees made more seamless. This also leads to fewer errors by reducing human intervention.</a:t>
            </a:r>
          </a:p>
          <a:p>
            <a:endParaRPr lang="en-US" sz="2000"/>
          </a:p>
          <a:p>
            <a:r>
              <a:rPr lang="en-US" sz="2000" b="1">
                <a:solidFill>
                  <a:srgbClr val="FF0000"/>
                </a:solidFill>
              </a:rPr>
              <a:t>4. Benefits management</a:t>
            </a:r>
          </a:p>
          <a:p>
            <a:r>
              <a:rPr lang="en-US" sz="2000"/>
              <a:t>Benefits management does not pertain only to medical benefits and retirement investments, but all queries, feedback, data, and communication related to benefits.</a:t>
            </a:r>
          </a:p>
          <a:p>
            <a:endParaRPr lang="en-US" sz="2000" b="1">
              <a:solidFill>
                <a:srgbClr val="FF0000"/>
              </a:solidFill>
            </a:endParaRPr>
          </a:p>
          <a:p>
            <a:r>
              <a:rPr lang="en-US" sz="2000" b="1">
                <a:solidFill>
                  <a:srgbClr val="FF0000"/>
                </a:solidFill>
              </a:rPr>
              <a:t>5. Employee interface</a:t>
            </a:r>
          </a:p>
          <a:p>
            <a:r>
              <a:rPr lang="en-US" sz="2000"/>
              <a:t>Most human resource information system software allows limited user access to employees, but even that moderate level of employee self-service is a step forward in creating a culture where employees have more operational freedom.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custDataLst>
              <p:tags r:id="rId1"/>
            </p:custDataLst>
          </p:nvPr>
        </p:nvPicPr>
        <p:blipFill>
          <a:blip r:embed="rId3"/>
          <a:stretch>
            <a:fillRect/>
          </a:stretch>
        </p:blipFill>
        <p:spPr>
          <a:xfrm>
            <a:off x="497205" y="807085"/>
            <a:ext cx="8143875" cy="5319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609600"/>
            <a:ext cx="7520940" cy="5562600"/>
          </a:xfrm>
        </p:spPr>
        <p:txBody>
          <a:bodyPr>
            <a:normAutofit fontScale="90000" lnSpcReduction="10000"/>
          </a:bodyPr>
          <a:lstStyle/>
          <a:p>
            <a:pPr marL="0" indent="0" algn="ctr">
              <a:buNone/>
            </a:pPr>
            <a:r>
              <a:rPr lang="en-IN" b="1" dirty="0">
                <a:solidFill>
                  <a:srgbClr val="FF0000"/>
                </a:solidFill>
              </a:rPr>
              <a:t>Unit – III: Training and Development: </a:t>
            </a:r>
          </a:p>
          <a:p>
            <a:pPr marL="0" indent="0" algn="ctr">
              <a:buNone/>
            </a:pPr>
            <a:endParaRPr lang="en-IN" sz="3600" b="1" dirty="0">
              <a:solidFill>
                <a:srgbClr val="FF0000"/>
              </a:solidFill>
            </a:endParaRPr>
          </a:p>
          <a:p>
            <a:pPr marL="0" indent="0" algn="ctr">
              <a:buNone/>
            </a:pPr>
            <a:endParaRPr lang="en-IN" sz="3600" b="1" dirty="0">
              <a:solidFill>
                <a:srgbClr val="FF0000"/>
              </a:solidFill>
            </a:endParaRPr>
          </a:p>
          <a:p>
            <a:pPr marL="0" indent="0" algn="ctr">
              <a:buNone/>
            </a:pPr>
            <a:r>
              <a:rPr lang="en-IN" sz="3600" b="1" dirty="0"/>
              <a:t>Importance of Training and Development, Training Process, Analyzing Training Needs &amp; Designing the Program, Implementation of training programs, Training Methods, Management Development Process, Evaluation of Training and Development programs.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0"/>
            <a:ext cx="8229600" cy="1297305"/>
          </a:xfrm>
        </p:spPr>
        <p:txBody>
          <a:bodyPr/>
          <a:lstStyle/>
          <a:p>
            <a:r>
              <a:rPr lang="en-US">
                <a:sym typeface="+mn-ea"/>
              </a:rPr>
              <a:t> </a:t>
            </a:r>
            <a:br>
              <a:rPr lang="en-US">
                <a:sym typeface="+mn-ea"/>
              </a:rPr>
            </a:br>
            <a:r>
              <a:rPr lang="en-US" b="1">
                <a:solidFill>
                  <a:srgbClr val="FF0000"/>
                </a:solidFill>
                <a:sym typeface="+mn-ea"/>
              </a:rPr>
              <a:t>E-HRM/ Electronic HRM</a:t>
            </a:r>
            <a:br>
              <a:rPr lang="en-US" b="1">
                <a:solidFill>
                  <a:srgbClr val="FF0000"/>
                </a:solidFill>
                <a:sym typeface="+mn-ea"/>
              </a:rPr>
            </a:br>
            <a:endParaRPr lang="en-US"/>
          </a:p>
        </p:txBody>
      </p:sp>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2945130"/>
          </a:xfrm>
        </p:spPr>
        <p:txBody>
          <a:bodyPr/>
          <a:lstStyle/>
          <a:p>
            <a:r>
              <a:rPr lang="en-US" sz="1800">
                <a:sym typeface="+mn-ea"/>
              </a:rPr>
              <a:t> </a:t>
            </a:r>
            <a:r>
              <a:rPr lang="en-US" sz="1800" b="1">
                <a:solidFill>
                  <a:srgbClr val="FF0000"/>
                </a:solidFill>
                <a:sym typeface="+mn-ea"/>
              </a:rPr>
              <a:t>E-HRM/ Electronic HRM</a:t>
            </a:r>
            <a:br>
              <a:rPr lang="en-US" sz="1800" b="1">
                <a:solidFill>
                  <a:srgbClr val="FF0000"/>
                </a:solidFill>
                <a:sym typeface="+mn-ea"/>
              </a:rPr>
            </a:br>
            <a:r>
              <a:rPr lang="en-US" sz="1600"/>
              <a:t>Human Resource Management (HRM) departments using information and communication technologies (ICTs) are becoming an increasingly important phenomenon called </a:t>
            </a:r>
            <a:r>
              <a:rPr lang="en-US" sz="1600">
                <a:solidFill>
                  <a:srgbClr val="FF0000"/>
                </a:solidFill>
              </a:rPr>
              <a:t>e-HRM</a:t>
            </a:r>
            <a:r>
              <a:rPr lang="en-US" sz="1600"/>
              <a:t>.</a:t>
            </a:r>
            <a:br>
              <a:rPr lang="en-US" sz="1600"/>
            </a:br>
            <a:r>
              <a:rPr lang="en-US" sz="1600"/>
              <a:t>The integration of IT applications with Human Resource (HR) function</a:t>
            </a:r>
            <a:br>
              <a:rPr lang="en-US" sz="1600"/>
            </a:br>
            <a:r>
              <a:rPr lang="en-US" sz="1600" b="1">
                <a:solidFill>
                  <a:srgbClr val="FF0000"/>
                </a:solidFill>
              </a:rPr>
              <a:t>An  e-HRM  system is  also  defined as  “a way  of  implementing  HR  strategies,  policies  and practices in organisations through conscious and directed support of and/ or with the full use of web-technology-based channels</a:t>
            </a:r>
          </a:p>
        </p:txBody>
      </p:sp>
      <p:pic>
        <p:nvPicPr>
          <p:cNvPr id="4" name="Content Placeholder 3"/>
          <p:cNvPicPr>
            <a:picLocks noGrp="1" noChangeAspect="1"/>
          </p:cNvPicPr>
          <p:nvPr>
            <p:ph idx="1"/>
          </p:nvPr>
        </p:nvPicPr>
        <p:blipFill>
          <a:blip r:embed="rId2"/>
          <a:stretch>
            <a:fillRect/>
          </a:stretch>
        </p:blipFill>
        <p:spPr>
          <a:xfrm>
            <a:off x="548640" y="2882265"/>
            <a:ext cx="8046085" cy="32442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848995"/>
            <a:ext cx="8046085" cy="47967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871855"/>
            <a:ext cx="8046085" cy="52546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638810"/>
            <a:ext cx="8046085" cy="54876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697230"/>
            <a:ext cx="8046085" cy="54292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763905"/>
            <a:ext cx="8046085" cy="53625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FF0000"/>
                </a:solidFill>
              </a:rPr>
              <a:t>Comparing traditional and electronic HR practices</a:t>
            </a:r>
          </a:p>
        </p:txBody>
      </p:sp>
      <p:pic>
        <p:nvPicPr>
          <p:cNvPr id="5" name="Content Placeholder 4"/>
          <p:cNvPicPr>
            <a:picLocks noGrp="1" noChangeAspect="1"/>
          </p:cNvPicPr>
          <p:nvPr>
            <p:ph idx="1"/>
          </p:nvPr>
        </p:nvPicPr>
        <p:blipFill>
          <a:blip r:embed="rId2"/>
          <a:stretch>
            <a:fillRect/>
          </a:stretch>
        </p:blipFill>
        <p:spPr>
          <a:xfrm>
            <a:off x="1146175" y="1082040"/>
            <a:ext cx="7410450" cy="5044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sym typeface="+mn-ea"/>
              </a:rPr>
              <a:t>Unit – IV: Performance Management</a:t>
            </a:r>
          </a:p>
        </p:txBody>
      </p:sp>
      <p:sp>
        <p:nvSpPr>
          <p:cNvPr id="3" name="Content Placeholder 2"/>
          <p:cNvSpPr>
            <a:spLocks noGrp="1"/>
          </p:cNvSpPr>
          <p:nvPr>
            <p:ph idx="1"/>
          </p:nvPr>
        </p:nvSpPr>
        <p:spPr/>
        <p:txBody>
          <a:bodyPr>
            <a:normAutofit fontScale="90000"/>
          </a:bodyPr>
          <a:lstStyle/>
          <a:p>
            <a:pPr marL="0" indent="0"/>
            <a:r>
              <a:rPr lang="en-IN" sz="4000" b="0" dirty="0"/>
              <a:t> Concept of Performance Management and Appraisal</a:t>
            </a:r>
          </a:p>
          <a:p>
            <a:pPr marL="0" indent="0"/>
            <a:endParaRPr lang="en-IN" sz="4000" b="0" dirty="0"/>
          </a:p>
          <a:p>
            <a:pPr marL="0" indent="0"/>
            <a:r>
              <a:rPr lang="en-IN" sz="4000" b="0" dirty="0"/>
              <a:t> The Performance Appraisal Process</a:t>
            </a:r>
          </a:p>
          <a:p>
            <a:pPr marL="0" indent="0"/>
            <a:r>
              <a:rPr lang="en-IN" sz="4000" b="0" dirty="0"/>
              <a:t> Techniques for Performance Appraisal </a:t>
            </a:r>
          </a:p>
          <a:p>
            <a:pPr marL="0" indent="0"/>
            <a:endParaRPr lang="en-IN" sz="4000" b="0" dirty="0"/>
          </a:p>
          <a:p>
            <a:pPr marL="0" indent="0"/>
            <a:r>
              <a:rPr lang="en-IN" sz="4000" b="0" dirty="0"/>
              <a:t>Career Management.</a:t>
            </a:r>
          </a:p>
          <a:p>
            <a:pPr marL="0" indent="0">
              <a:buNone/>
            </a:pPr>
            <a:endParaRPr lang="en-IN" b="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sz="3600" b="1"/>
          </a:p>
          <a:p>
            <a:pPr marL="0" indent="0" algn="ctr">
              <a:buNone/>
            </a:pPr>
            <a:r>
              <a:rPr lang="en-US" sz="3600" b="1"/>
              <a:t> Unit II: Recruitment and Selection</a:t>
            </a:r>
          </a:p>
          <a:p>
            <a:pPr marL="0" indent="0" algn="ctr">
              <a:buNone/>
            </a:pPr>
            <a:endParaRPr lang="en-US" sz="3600" b="1"/>
          </a:p>
        </p:txBody>
      </p:sp>
      <p:pic>
        <p:nvPicPr>
          <p:cNvPr id="4" name="Picture 3"/>
          <p:cNvPicPr>
            <a:picLocks noChangeAspect="1"/>
          </p:cNvPicPr>
          <p:nvPr/>
        </p:nvPicPr>
        <p:blipFill>
          <a:blip r:embed="rId2"/>
          <a:stretch>
            <a:fillRect/>
          </a:stretch>
        </p:blipFill>
        <p:spPr>
          <a:xfrm>
            <a:off x="1762125" y="3429000"/>
            <a:ext cx="5619750" cy="27743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71800" y="1600200"/>
            <a:ext cx="3199130" cy="45262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6240" y="333375"/>
            <a:ext cx="5603875" cy="57931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Job analysis</a:t>
            </a:r>
            <a:endParaRPr lang="en-US"/>
          </a:p>
        </p:txBody>
      </p:sp>
      <p:sp>
        <p:nvSpPr>
          <p:cNvPr id="3" name="Content Placeholder 2"/>
          <p:cNvSpPr>
            <a:spLocks noGrp="1"/>
          </p:cNvSpPr>
          <p:nvPr>
            <p:ph idx="1"/>
          </p:nvPr>
        </p:nvSpPr>
        <p:spPr>
          <a:xfrm>
            <a:off x="457200" y="1600200"/>
            <a:ext cx="8229600" cy="5065395"/>
          </a:xfrm>
        </p:spPr>
        <p:txBody>
          <a:bodyPr/>
          <a:lstStyle/>
          <a:p>
            <a:r>
              <a:rPr lang="en-US"/>
              <a:t> Job analysis as the </a:t>
            </a:r>
            <a:r>
              <a:rPr lang="en-US">
                <a:solidFill>
                  <a:srgbClr val="FF0000"/>
                </a:solidFill>
              </a:rPr>
              <a:t>systematic study of jobs to understand the tasks, duties and qualifications/skills required for a particular job.</a:t>
            </a:r>
          </a:p>
          <a:p>
            <a:r>
              <a:rPr lang="en-US">
                <a:solidFill>
                  <a:srgbClr val="FF0000"/>
                </a:solidFill>
              </a:rPr>
              <a:t> </a:t>
            </a:r>
            <a:r>
              <a:rPr lang="en-US" sz="2000" b="1">
                <a:solidFill>
                  <a:schemeClr val="tx1"/>
                </a:solidFill>
              </a:rPr>
              <a:t>According to Edwin B. Flippo </a:t>
            </a:r>
            <a:r>
              <a:rPr lang="en-US" sz="2000">
                <a:solidFill>
                  <a:srgbClr val="FF0000"/>
                </a:solidFill>
              </a:rPr>
              <a:t>–</a:t>
            </a:r>
            <a:r>
              <a:rPr lang="en-US" sz="2800">
                <a:solidFill>
                  <a:srgbClr val="FF0000"/>
                </a:solidFill>
              </a:rPr>
              <a:t> “Job analysis is the process of studying and </a:t>
            </a:r>
            <a:r>
              <a:rPr lang="en-US" sz="2800">
                <a:solidFill>
                  <a:schemeClr val="tx1"/>
                </a:solidFill>
              </a:rPr>
              <a:t>collecting information</a:t>
            </a:r>
            <a:r>
              <a:rPr lang="en-US" sz="2800">
                <a:solidFill>
                  <a:srgbClr val="FF0000"/>
                </a:solidFill>
              </a:rPr>
              <a:t> relating to the </a:t>
            </a:r>
            <a:r>
              <a:rPr lang="en-US" sz="2800">
                <a:solidFill>
                  <a:schemeClr val="tx1"/>
                </a:solidFill>
              </a:rPr>
              <a:t>operations </a:t>
            </a:r>
            <a:r>
              <a:rPr lang="en-US" sz="2800">
                <a:solidFill>
                  <a:srgbClr val="FF0000"/>
                </a:solidFill>
              </a:rPr>
              <a:t>and </a:t>
            </a:r>
            <a:r>
              <a:rPr lang="en-US" sz="2800">
                <a:solidFill>
                  <a:schemeClr val="tx1"/>
                </a:solidFill>
              </a:rPr>
              <a:t>responsibilities of a specific job</a:t>
            </a:r>
            <a:r>
              <a:rPr lang="en-US" sz="2800">
                <a:solidFill>
                  <a:srgbClr val="FF0000"/>
                </a:solidFill>
              </a:rPr>
              <a:t>. The immediate products of this analysis are </a:t>
            </a:r>
            <a:r>
              <a:rPr lang="en-US" sz="2800">
                <a:solidFill>
                  <a:schemeClr val="tx1"/>
                </a:solidFill>
              </a:rPr>
              <a:t>job descriptions</a:t>
            </a:r>
            <a:r>
              <a:rPr lang="en-US" sz="2800">
                <a:solidFill>
                  <a:srgbClr val="FF0000"/>
                </a:solidFill>
              </a:rPr>
              <a:t> and </a:t>
            </a:r>
            <a:r>
              <a:rPr lang="en-US" sz="2800">
                <a:solidFill>
                  <a:schemeClr val="tx1"/>
                </a:solidFill>
              </a:rPr>
              <a:t>job specifications</a:t>
            </a:r>
            <a:r>
              <a:rPr lang="en-US" sz="2800">
                <a:solidFill>
                  <a:srgbClr val="FF0000"/>
                </a:solidFill>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865505"/>
          </a:xfrm>
        </p:spPr>
        <p:txBody>
          <a:bodyPr/>
          <a:lstStyle/>
          <a:p>
            <a:r>
              <a:rPr lang="en-US" sz="4000" b="1"/>
              <a:t>Why is job analysis important?</a:t>
            </a:r>
          </a:p>
        </p:txBody>
      </p:sp>
      <p:sp>
        <p:nvSpPr>
          <p:cNvPr id="3" name="Content Placeholder 2"/>
          <p:cNvSpPr>
            <a:spLocks noGrp="1"/>
          </p:cNvSpPr>
          <p:nvPr>
            <p:ph idx="1"/>
          </p:nvPr>
        </p:nvSpPr>
        <p:spPr>
          <a:xfrm>
            <a:off x="457200" y="1087755"/>
            <a:ext cx="8229600" cy="5568950"/>
          </a:xfrm>
        </p:spPr>
        <p:txBody>
          <a:bodyPr/>
          <a:lstStyle/>
          <a:p>
            <a:pPr marL="0" indent="0">
              <a:buNone/>
            </a:pPr>
            <a:r>
              <a:rPr lang="en-US" sz="1600">
                <a:solidFill>
                  <a:srgbClr val="FF0000"/>
                </a:solidFill>
              </a:rPr>
              <a:t>The main objectives of job analysis are as follows:</a:t>
            </a:r>
          </a:p>
          <a:p>
            <a:pPr marL="0" indent="0">
              <a:buNone/>
            </a:pPr>
            <a:endParaRPr lang="en-US" sz="1800"/>
          </a:p>
          <a:p>
            <a:pPr marL="0" indent="0">
              <a:buNone/>
            </a:pPr>
            <a:r>
              <a:rPr lang="en-US" sz="1800"/>
              <a:t>i. </a:t>
            </a:r>
            <a:r>
              <a:rPr lang="en-US" sz="1800" b="1">
                <a:solidFill>
                  <a:srgbClr val="FF0000"/>
                </a:solidFill>
              </a:rPr>
              <a:t>Work Simplification:</a:t>
            </a:r>
          </a:p>
          <a:p>
            <a:pPr marL="0" indent="0">
              <a:buNone/>
            </a:pPr>
            <a:r>
              <a:rPr lang="en-US" sz="1800"/>
              <a:t>Job analysis provides the information related to job and this data can be used to make process or job simple. Work simplification means dividing the job into small parts i.e. different operations in a product line or process which can improve the production or job performance.</a:t>
            </a:r>
          </a:p>
          <a:p>
            <a:pPr marL="0" indent="0">
              <a:buNone/>
            </a:pPr>
            <a:endParaRPr lang="en-US" sz="1800"/>
          </a:p>
          <a:p>
            <a:pPr marL="0" indent="0">
              <a:buNone/>
            </a:pPr>
            <a:r>
              <a:rPr lang="en-US" sz="1800"/>
              <a:t>ii.</a:t>
            </a:r>
            <a:r>
              <a:rPr lang="en-US" sz="1800" b="1">
                <a:solidFill>
                  <a:srgbClr val="FF0000"/>
                </a:solidFill>
              </a:rPr>
              <a:t> Setting Up of Standards:</a:t>
            </a:r>
          </a:p>
          <a:p>
            <a:pPr marL="0" indent="0">
              <a:buNone/>
            </a:pPr>
            <a:r>
              <a:rPr lang="en-US" sz="1800"/>
              <a:t>Standard means minimum acceptable qualities or results or performance or rewards regarding a particular job. Job analysis provides the information about the job and standard of each can be established using this information.</a:t>
            </a:r>
          </a:p>
          <a:p>
            <a:pPr marL="0" indent="0">
              <a:buNone/>
            </a:pPr>
            <a:endParaRPr lang="en-US" sz="1800"/>
          </a:p>
          <a:p>
            <a:pPr marL="0" indent="0">
              <a:buNone/>
            </a:pPr>
            <a:r>
              <a:rPr lang="en-US" sz="1800"/>
              <a:t>iii.</a:t>
            </a:r>
            <a:r>
              <a:rPr lang="en-US" sz="1800" b="1">
                <a:solidFill>
                  <a:srgbClr val="FF0000"/>
                </a:solidFill>
              </a:rPr>
              <a:t> Support to Personnel Activities:</a:t>
            </a:r>
          </a:p>
          <a:p>
            <a:pPr marL="0" indent="0">
              <a:buNone/>
            </a:pPr>
            <a:r>
              <a:rPr lang="en-US" sz="1800"/>
              <a:t>Job analysis provides support to various personnel activities like recruitment, selection,training and development, wage administration, performance appraisal, etc.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t>A job analysis should focus on the following aspects</a:t>
            </a:r>
            <a:r>
              <a:rPr lang="en-US"/>
              <a:t> </a:t>
            </a:r>
          </a:p>
        </p:txBody>
      </p:sp>
      <p:sp>
        <p:nvSpPr>
          <p:cNvPr id="3" name="Content Placeholder 2"/>
          <p:cNvSpPr>
            <a:spLocks noGrp="1"/>
          </p:cNvSpPr>
          <p:nvPr>
            <p:ph idx="1"/>
          </p:nvPr>
        </p:nvSpPr>
        <p:spPr/>
        <p:txBody>
          <a:bodyPr/>
          <a:lstStyle/>
          <a:p>
            <a:r>
              <a:rPr lang="en-US" sz="4000" b="1">
                <a:latin typeface="Times New Roman" panose="02020603050405020304" charset="0"/>
                <a:cs typeface="Times New Roman" panose="02020603050405020304" charset="0"/>
              </a:rPr>
              <a:t>Duties and tasks: </a:t>
            </a:r>
          </a:p>
          <a:p>
            <a:r>
              <a:rPr lang="en-US" sz="4000" b="1">
                <a:latin typeface="Times New Roman" panose="02020603050405020304" charset="0"/>
                <a:cs typeface="Times New Roman" panose="02020603050405020304" charset="0"/>
              </a:rPr>
              <a:t>Environment: </a:t>
            </a:r>
          </a:p>
          <a:p>
            <a:r>
              <a:rPr lang="en-US" sz="4000" b="1">
                <a:latin typeface="Times New Roman" panose="02020603050405020304" charset="0"/>
                <a:cs typeface="Times New Roman" panose="02020603050405020304" charset="0"/>
              </a:rPr>
              <a:t>Tools and equipment: </a:t>
            </a:r>
          </a:p>
          <a:p>
            <a:r>
              <a:rPr lang="en-US" sz="4000" b="1">
                <a:latin typeface="Times New Roman" panose="02020603050405020304" charset="0"/>
                <a:cs typeface="Times New Roman" panose="02020603050405020304" charset="0"/>
              </a:rPr>
              <a:t>Relationships: </a:t>
            </a:r>
          </a:p>
          <a:p>
            <a:r>
              <a:rPr lang="en-US" sz="4000" b="1">
                <a:latin typeface="Times New Roman" panose="02020603050405020304" charset="0"/>
                <a:cs typeface="Times New Roman" panose="02020603050405020304" charset="0"/>
              </a:rPr>
              <a:t>Requirements: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rgbClr val="FF0000"/>
                </a:solidFill>
              </a:rPr>
              <a:t>What are the methods of job analysis?</a:t>
            </a:r>
          </a:p>
        </p:txBody>
      </p:sp>
      <p:pic>
        <p:nvPicPr>
          <p:cNvPr id="4" name="Content Placeholder 3"/>
          <p:cNvPicPr>
            <a:picLocks noGrp="1" noChangeAspect="1"/>
          </p:cNvPicPr>
          <p:nvPr>
            <p:ph idx="1"/>
          </p:nvPr>
        </p:nvPicPr>
        <p:blipFill>
          <a:blip r:embed="rId2"/>
          <a:stretch>
            <a:fillRect/>
          </a:stretch>
        </p:blipFill>
        <p:spPr>
          <a:xfrm>
            <a:off x="457200" y="1364615"/>
            <a:ext cx="8229600" cy="46278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100"/>
            <a:ext cx="8229600" cy="5961380"/>
          </a:xfrm>
        </p:spPr>
        <p:txBody>
          <a:bodyPr/>
          <a:lstStyle/>
          <a:p>
            <a:r>
              <a:rPr lang="en-US" sz="1600" b="1">
                <a:solidFill>
                  <a:srgbClr val="FF0000"/>
                </a:solidFill>
              </a:rPr>
              <a:t>1. Observation Approach</a:t>
            </a:r>
          </a:p>
          <a:p>
            <a:r>
              <a:rPr lang="en-US" sz="1600"/>
              <a:t> </a:t>
            </a:r>
          </a:p>
          <a:p>
            <a:r>
              <a:rPr lang="en-US" sz="1600"/>
              <a:t>Direct observation,</a:t>
            </a:r>
          </a:p>
          <a:p>
            <a:r>
              <a:rPr lang="en-US" sz="1600"/>
              <a:t> Work Methods Analysis,</a:t>
            </a:r>
          </a:p>
          <a:p>
            <a:r>
              <a:rPr lang="en-US" sz="1600"/>
              <a:t> and Critical Incident Technique </a:t>
            </a:r>
          </a:p>
          <a:p>
            <a:r>
              <a:rPr lang="en-US" sz="1600"/>
              <a:t>are three techniques used in this method. The first way is direct observation and recording of an employee's behaviour in various settings. The second is for assembly-line or manufacturing employees and incorporates the study of time and motion. The third is about finding the work behaviours that lead to success.</a:t>
            </a:r>
          </a:p>
          <a:p>
            <a:endParaRPr lang="en-US" sz="1600"/>
          </a:p>
          <a:p>
            <a:r>
              <a:rPr lang="en-US" sz="1600" b="1">
                <a:solidFill>
                  <a:srgbClr val="FF0000"/>
                </a:solidFill>
              </a:rPr>
              <a:t>2. Interview Technique: </a:t>
            </a:r>
          </a:p>
          <a:p>
            <a:endParaRPr lang="en-US" sz="1600" b="1">
              <a:solidFill>
                <a:srgbClr val="FF0000"/>
              </a:solidFill>
            </a:endParaRPr>
          </a:p>
          <a:p>
            <a:r>
              <a:rPr lang="en-US" sz="1600"/>
              <a:t>An interview method is a good tool for job analysis since it allows you to pose questions to incumbents and supervisors one-on-one or in a group. Structured interviews, unstructured interviews, and open-ended inquiries are all types of interviews. </a:t>
            </a:r>
          </a:p>
          <a:p>
            <a:endParaRPr lang="en-US" sz="1600"/>
          </a:p>
          <a:p>
            <a:r>
              <a:rPr lang="en-US" sz="1600" b="1">
                <a:solidFill>
                  <a:srgbClr val="FF0000"/>
                </a:solidFill>
              </a:rPr>
              <a:t>3. Questionnaire Method:</a:t>
            </a:r>
          </a:p>
          <a:p>
            <a:r>
              <a:rPr lang="en-US" sz="1600">
                <a:solidFill>
                  <a:schemeClr val="tx2"/>
                </a:solidFill>
              </a:rPr>
              <a:t>The questionnaire method is perhaps the most commonly used job analysis method. The jobholders are given a well-designed questionnaire to elicit essential job-related information. The questionnaires are given to supervisors once they have been completed.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a:solidFill>
                  <a:srgbClr val="FF0000"/>
                </a:solidFill>
                <a:sym typeface="+mn-ea"/>
              </a:rPr>
              <a:t>job description and job specification </a:t>
            </a:r>
          </a:p>
        </p:txBody>
      </p:sp>
      <p:sp>
        <p:nvSpPr>
          <p:cNvPr id="3" name="Content Placeholder 2"/>
          <p:cNvSpPr>
            <a:spLocks noGrp="1"/>
          </p:cNvSpPr>
          <p:nvPr>
            <p:ph idx="1"/>
          </p:nvPr>
        </p:nvSpPr>
        <p:spPr/>
        <p:txBody>
          <a:bodyPr/>
          <a:lstStyle/>
          <a:p>
            <a:r>
              <a:rPr lang="en-US"/>
              <a:t>A </a:t>
            </a:r>
            <a:r>
              <a:rPr lang="en-US" b="1">
                <a:solidFill>
                  <a:srgbClr val="FF0000"/>
                </a:solidFill>
              </a:rPr>
              <a:t>job description</a:t>
            </a:r>
            <a:r>
              <a:rPr lang="en-US"/>
              <a:t> is a document that states an overview of the duties, responsibilities, and functions of a specific job in an organisation.</a:t>
            </a:r>
          </a:p>
          <a:p>
            <a:endParaRPr lang="en-US"/>
          </a:p>
          <a:p>
            <a:r>
              <a:rPr lang="en-US"/>
              <a:t>A </a:t>
            </a:r>
            <a:r>
              <a:rPr lang="en-US" b="1">
                <a:solidFill>
                  <a:srgbClr val="FF0000"/>
                </a:solidFill>
              </a:rPr>
              <a:t>job specification </a:t>
            </a:r>
            <a:r>
              <a:rPr lang="en-US"/>
              <a:t>is a statement of the qualifications, personality traits, skills, etc. required by an individual to perform the job.</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5645"/>
            <a:ext cx="8229600" cy="5410835"/>
          </a:xfrm>
        </p:spPr>
        <p:txBody>
          <a:bodyPr/>
          <a:lstStyle/>
          <a:p>
            <a:r>
              <a:rPr lang="en-US">
                <a:solidFill>
                  <a:srgbClr val="FF0000"/>
                </a:solidFill>
              </a:rPr>
              <a:t>A job description usually </a:t>
            </a:r>
            <a:r>
              <a:rPr lang="en-US"/>
              <a:t>lists out the </a:t>
            </a:r>
            <a:r>
              <a:rPr lang="en-US">
                <a:solidFill>
                  <a:srgbClr val="FF0000"/>
                </a:solidFill>
              </a:rPr>
              <a:t>job title, location, job summary, working environment, duties to be performed on the job, etc.</a:t>
            </a:r>
          </a:p>
          <a:p>
            <a:endParaRPr lang="en-US">
              <a:solidFill>
                <a:srgbClr val="FF0000"/>
              </a:solidFill>
            </a:endParaRPr>
          </a:p>
          <a:p>
            <a:r>
              <a:rPr lang="en-US"/>
              <a:t>A </a:t>
            </a:r>
            <a:r>
              <a:rPr lang="en-US">
                <a:solidFill>
                  <a:srgbClr val="FF0000"/>
                </a:solidFill>
              </a:rPr>
              <a:t>job specification lists</a:t>
            </a:r>
            <a:r>
              <a:rPr lang="en-US"/>
              <a:t> out the </a:t>
            </a:r>
            <a:r>
              <a:rPr lang="en-US">
                <a:solidFill>
                  <a:srgbClr val="FF0000"/>
                </a:solidFill>
              </a:rPr>
              <a:t>qualifications, experience, training, skills, emotional attributes, mental capabilities of an individual to perform the job.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a:solidFill>
                  <a:srgbClr val="FF0000"/>
                </a:solidFill>
                <a:sym typeface="+mn-ea"/>
              </a:rPr>
              <a:t>Unit – V Compensation and Employee Welfare</a:t>
            </a:r>
          </a:p>
        </p:txBody>
      </p:sp>
      <p:sp>
        <p:nvSpPr>
          <p:cNvPr id="3" name="Content Placeholder 2"/>
          <p:cNvSpPr>
            <a:spLocks noGrp="1"/>
          </p:cNvSpPr>
          <p:nvPr>
            <p:ph idx="1"/>
          </p:nvPr>
        </p:nvSpPr>
        <p:spPr/>
        <p:txBody>
          <a:bodyPr/>
          <a:lstStyle/>
          <a:p>
            <a:r>
              <a:rPr lang="en-US"/>
              <a:t> </a:t>
            </a:r>
            <a:r>
              <a:rPr lang="en-US" sz="2800"/>
              <a:t>Basic Factors in Determining Pay Rates,</a:t>
            </a:r>
          </a:p>
          <a:p>
            <a:r>
              <a:rPr lang="en-US" sz="2800"/>
              <a:t> Job Evaluation Methods, Compensation and Reward Structure, Pricing Managerial and Professional Jobs, Performance based Pay Benefits</a:t>
            </a:r>
          </a:p>
          <a:p>
            <a:r>
              <a:rPr lang="en-US" sz="2800"/>
              <a:t> Insurance, Retirement Benefits, Employee Welfare Facilities.</a:t>
            </a:r>
          </a:p>
          <a:p>
            <a:r>
              <a:rPr lang="en-US" sz="2800"/>
              <a:t> Salient Features of Workmen Compensation Act &amp; Minimum Wages Act.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2990" y="1010285"/>
            <a:ext cx="7120255" cy="43954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Job satisfaction </a:t>
            </a:r>
          </a:p>
        </p:txBody>
      </p:sp>
      <p:sp>
        <p:nvSpPr>
          <p:cNvPr id="3" name="Content Placeholder 2"/>
          <p:cNvSpPr>
            <a:spLocks noGrp="1"/>
          </p:cNvSpPr>
          <p:nvPr>
            <p:ph idx="1"/>
          </p:nvPr>
        </p:nvSpPr>
        <p:spPr/>
        <p:txBody>
          <a:bodyPr/>
          <a:lstStyle/>
          <a:p>
            <a:r>
              <a:rPr lang="en-US"/>
              <a:t>Job satisfaction refers to </a:t>
            </a:r>
            <a:r>
              <a:rPr lang="en-US">
                <a:solidFill>
                  <a:srgbClr val="FF0000"/>
                </a:solidFill>
              </a:rPr>
              <a:t>employees’ overall feelings about their jobs.</a:t>
            </a:r>
            <a:r>
              <a:rPr lang="en-US"/>
              <a:t> It is the state of well-being and happiness of a person concerning performance in the workspace and its environmen</a:t>
            </a:r>
          </a:p>
        </p:txBody>
      </p:sp>
      <p:pic>
        <p:nvPicPr>
          <p:cNvPr id="4" name="Picture 3"/>
          <p:cNvPicPr>
            <a:picLocks noChangeAspect="1"/>
          </p:cNvPicPr>
          <p:nvPr/>
        </p:nvPicPr>
        <p:blipFill>
          <a:blip r:embed="rId2"/>
          <a:stretch>
            <a:fillRect/>
          </a:stretch>
        </p:blipFill>
        <p:spPr>
          <a:xfrm>
            <a:off x="765175" y="4136390"/>
            <a:ext cx="7318375" cy="22929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Job satisfaction components</a:t>
            </a:r>
          </a:p>
        </p:txBody>
      </p:sp>
      <p:pic>
        <p:nvPicPr>
          <p:cNvPr id="4" name="Content Placeholder 3"/>
          <p:cNvPicPr>
            <a:picLocks noGrp="1" noChangeAspect="1"/>
          </p:cNvPicPr>
          <p:nvPr>
            <p:ph idx="1"/>
          </p:nvPr>
        </p:nvPicPr>
        <p:blipFill>
          <a:blip r:embed="rId2"/>
          <a:stretch>
            <a:fillRect/>
          </a:stretch>
        </p:blipFill>
        <p:spPr>
          <a:xfrm>
            <a:off x="686435" y="1600200"/>
            <a:ext cx="7769860" cy="45262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02435" y="952500"/>
            <a:ext cx="4965700" cy="51739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1795"/>
            <a:ext cx="8229600" cy="5734685"/>
          </a:xfrm>
        </p:spPr>
        <p:txBody>
          <a:bodyPr/>
          <a:lstStyle/>
          <a:p>
            <a:r>
              <a:rPr lang="en-US" b="1">
                <a:solidFill>
                  <a:srgbClr val="FF0000"/>
                </a:solidFill>
              </a:rPr>
              <a:t>Technique # 1. Job Rotation:</a:t>
            </a:r>
          </a:p>
          <a:p>
            <a:r>
              <a:rPr lang="en-US"/>
              <a:t>Job rotation implies the shifting of an employee</a:t>
            </a:r>
            <a:r>
              <a:rPr lang="en-US">
                <a:solidFill>
                  <a:srgbClr val="FF0000"/>
                </a:solidFill>
              </a:rPr>
              <a:t> from one job to another within a working group.</a:t>
            </a:r>
            <a:r>
              <a:rPr lang="en-US"/>
              <a:t> It aims at adding variety and reducing boredom by introducing a variety of tasks in the existing work profile of employees. Job rotation is also known as the horizontal transfer of an employee to a job of same level and status.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1215"/>
            <a:ext cx="8229600" cy="5295265"/>
          </a:xfrm>
        </p:spPr>
        <p:txBody>
          <a:bodyPr/>
          <a:lstStyle/>
          <a:p>
            <a:r>
              <a:rPr lang="en-US" b="1">
                <a:solidFill>
                  <a:srgbClr val="FF0000"/>
                </a:solidFill>
              </a:rPr>
              <a:t>Technique # 2. Job Enlargement:</a:t>
            </a:r>
          </a:p>
          <a:p>
            <a:r>
              <a:rPr lang="en-US"/>
              <a:t>Job enlargement refers to the process of increasing the scope of a particular job by adding more tasks and duties to it. It means assigning varied tasks or duties to the employees at the same level. In other words, job enlargement intends to add similar tasks or activities to the existing work profile of employees to make their jobs more interesting.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2210"/>
            <a:ext cx="8229600" cy="4954270"/>
          </a:xfrm>
        </p:spPr>
        <p:txBody>
          <a:bodyPr/>
          <a:lstStyle/>
          <a:p>
            <a:r>
              <a:rPr lang="en-US" b="1">
                <a:solidFill>
                  <a:srgbClr val="FF0000"/>
                </a:solidFill>
              </a:rPr>
              <a:t>Technique # 3. Job Enrichment:</a:t>
            </a:r>
          </a:p>
          <a:p>
            <a:r>
              <a:rPr lang="en-US"/>
              <a:t>Job enrichment consists of designing a job in such a way that the employees get greater autonomy in planning, decision-making, and controlling. The greatest motivation for the employees is the opportunity for achievement, recognition, responsibility, and growth.</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9865"/>
            <a:ext cx="8229600" cy="5936615"/>
          </a:xfrm>
        </p:spPr>
        <p:txBody>
          <a:bodyPr/>
          <a:lstStyle/>
          <a:p>
            <a:pPr marL="0" indent="0">
              <a:buNone/>
            </a:pPr>
            <a:r>
              <a:rPr lang="en-US" sz="2800" b="1">
                <a:solidFill>
                  <a:srgbClr val="FF0000"/>
                </a:solidFill>
              </a:rPr>
              <a:t>Job Rotation</a:t>
            </a:r>
          </a:p>
          <a:p>
            <a:r>
              <a:rPr lang="en-US" sz="2800"/>
              <a:t>Job rotation implies systematic movement of employees </a:t>
            </a:r>
            <a:r>
              <a:rPr lang="en-US" sz="2800">
                <a:solidFill>
                  <a:srgbClr val="FF0000"/>
                </a:solidFill>
              </a:rPr>
              <a:t>from one job to the other</a:t>
            </a:r>
            <a:r>
              <a:rPr lang="en-US" sz="2800"/>
              <a:t> for job design. Job remains unchanged but employees performing them shift from one job to the other. </a:t>
            </a:r>
          </a:p>
          <a:p>
            <a:pPr marL="0" indent="0">
              <a:buNone/>
            </a:pPr>
            <a:r>
              <a:rPr lang="en-US" sz="2800" b="1">
                <a:solidFill>
                  <a:srgbClr val="FF0000"/>
                </a:solidFill>
              </a:rPr>
              <a:t>Job Enlargement</a:t>
            </a:r>
          </a:p>
          <a:p>
            <a:r>
              <a:rPr lang="en-US" sz="2800"/>
              <a:t>Job enlargement means expanding the scope of the job Many</a:t>
            </a:r>
            <a:r>
              <a:rPr lang="en-US" sz="2800">
                <a:solidFill>
                  <a:srgbClr val="FF0000"/>
                </a:solidFill>
              </a:rPr>
              <a:t> tasks and duties are aggregated and assigned to a single job.</a:t>
            </a:r>
          </a:p>
          <a:p>
            <a:r>
              <a:rPr lang="en-US" sz="2800">
                <a:solidFill>
                  <a:schemeClr val="tx1"/>
                </a:solidFill>
              </a:rPr>
              <a:t>It is also the </a:t>
            </a:r>
            <a:r>
              <a:rPr lang="en-US" sz="2800" b="1">
                <a:solidFill>
                  <a:srgbClr val="FF0000"/>
                </a:solidFill>
              </a:rPr>
              <a:t>horizontal expansion</a:t>
            </a:r>
            <a:r>
              <a:rPr lang="en-US" sz="2800">
                <a:solidFill>
                  <a:schemeClr val="tx1"/>
                </a:solidFill>
              </a:rPr>
              <a:t> of a job. It involves the addition of tasks at the same level of skill and responsibility adding </a:t>
            </a:r>
            <a:r>
              <a:rPr lang="en-US" sz="2800">
                <a:solidFill>
                  <a:srgbClr val="FF0000"/>
                </a:solidFill>
              </a:rPr>
              <a:t>more tasks and responsibilities to an employee’s existing role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5305"/>
            <a:ext cx="8229600" cy="5591175"/>
          </a:xfrm>
        </p:spPr>
        <p:txBody>
          <a:bodyPr/>
          <a:lstStyle/>
          <a:p>
            <a:r>
              <a:rPr lang="en-US" b="1">
                <a:solidFill>
                  <a:srgbClr val="FF0000"/>
                </a:solidFill>
                <a:sym typeface="+mn-ea"/>
              </a:rPr>
              <a:t>job enrichment</a:t>
            </a:r>
          </a:p>
          <a:p>
            <a:pPr marL="0" indent="0">
              <a:buNone/>
            </a:pPr>
            <a:endParaRPr lang="en-US" b="1">
              <a:solidFill>
                <a:srgbClr val="FF0000"/>
              </a:solidFill>
            </a:endParaRPr>
          </a:p>
          <a:p>
            <a:r>
              <a:rPr lang="en-US"/>
              <a:t>The central focus of job enrichment is giving people more control over their work</a:t>
            </a:r>
          </a:p>
          <a:p>
            <a:pPr marL="0" indent="0">
              <a:buNone/>
            </a:pPr>
            <a:r>
              <a:rPr lang="en-US"/>
              <a:t>Job Enrichment also for </a:t>
            </a:r>
            <a:r>
              <a:rPr lang="en-US">
                <a:solidFill>
                  <a:srgbClr val="FF0000"/>
                </a:solidFill>
              </a:rPr>
              <a:t>decentralization of decision making rights </a:t>
            </a:r>
            <a:r>
              <a:rPr lang="en-US"/>
              <a:t>to individual over areas that directly affect his task functions.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a:t>What is job enlargement?</a:t>
            </a:r>
          </a:p>
          <a:p>
            <a:r>
              <a:rPr lang="en-US" sz="2000"/>
              <a:t>Job enlargement involves expanding the scope of an employee's job by adding more tasks and responsibilities.</a:t>
            </a:r>
          </a:p>
          <a:p>
            <a:endParaRPr lang="en-US" sz="2000"/>
          </a:p>
          <a:p>
            <a:r>
              <a:rPr lang="en-US" sz="2000"/>
              <a:t>These additional tasks may involve different aspects of the same job or related tasks that require similar skills and knowledge.</a:t>
            </a:r>
          </a:p>
          <a:p>
            <a:endParaRPr lang="en-US" sz="2000"/>
          </a:p>
          <a:p>
            <a:r>
              <a:rPr lang="en-US" sz="2000"/>
              <a:t>The primary objective of job enlargement is to provide employees with a broader range of job activities, reducing monotony and increasing motivation and satisfaction.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Outcomes: </a:t>
            </a:r>
          </a:p>
        </p:txBody>
      </p:sp>
      <p:sp>
        <p:nvSpPr>
          <p:cNvPr id="3" name="Content Placeholder 2"/>
          <p:cNvSpPr>
            <a:spLocks noGrp="1"/>
          </p:cNvSpPr>
          <p:nvPr>
            <p:ph idx="1"/>
          </p:nvPr>
        </p:nvSpPr>
        <p:spPr>
          <a:xfrm>
            <a:off x="457200" y="1600200"/>
            <a:ext cx="8229600" cy="4865370"/>
          </a:xfrm>
        </p:spPr>
        <p:txBody>
          <a:bodyPr/>
          <a:lstStyle/>
          <a:p>
            <a:r>
              <a:rPr lang="en-US" sz="2400"/>
              <a:t>Understand the </a:t>
            </a:r>
            <a:r>
              <a:rPr lang="en-US" sz="2400" b="1"/>
              <a:t>concepts, role and functions of HRM</a:t>
            </a:r>
            <a:r>
              <a:rPr lang="en-US" sz="2400"/>
              <a:t> </a:t>
            </a:r>
          </a:p>
          <a:p>
            <a:r>
              <a:rPr lang="en-US" sz="2400"/>
              <a:t>Learn the methods of </a:t>
            </a:r>
            <a:r>
              <a:rPr lang="en-US" sz="2400" b="1"/>
              <a:t>recruitment and selection.</a:t>
            </a:r>
          </a:p>
          <a:p>
            <a:endParaRPr lang="en-US" sz="2400" b="1"/>
          </a:p>
          <a:p>
            <a:r>
              <a:rPr lang="en-US" sz="2400"/>
              <a:t>Gain an understanding of various concepts and practices of </a:t>
            </a:r>
            <a:r>
              <a:rPr lang="en-US" sz="2400" b="1"/>
              <a:t>Employee Training &amp; Development and Performance Management &amp; Appraisals.</a:t>
            </a:r>
          </a:p>
          <a:p>
            <a:endParaRPr lang="en-US" sz="2400" b="1"/>
          </a:p>
          <a:p>
            <a:r>
              <a:rPr lang="en-US" sz="2400" b="1"/>
              <a:t></a:t>
            </a:r>
            <a:r>
              <a:rPr lang="en-US" sz="2400"/>
              <a:t>Learn the principles and practices </a:t>
            </a:r>
            <a:r>
              <a:rPr lang="en-US" sz="2400" b="1"/>
              <a:t>of Employee Compensation and Rewards, with the help of Job Evaluation &amp; Broad-banding etc</a:t>
            </a:r>
            <a:r>
              <a:rPr lang="en-US" sz="2400"/>
              <a:t> and the salient features </a:t>
            </a:r>
            <a:r>
              <a:rPr lang="en-US" sz="2400" b="1"/>
              <a:t>of Workmen Compensation Act and Minimum Wages Act.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a:solidFill>
                  <a:srgbClr val="FF0000"/>
                </a:solidFill>
              </a:rPr>
              <a:t>Human Resource Planning (HRP)</a:t>
            </a:r>
          </a:p>
        </p:txBody>
      </p:sp>
      <p:pic>
        <p:nvPicPr>
          <p:cNvPr id="4" name="Content Placeholder 3"/>
          <p:cNvPicPr>
            <a:picLocks noGrp="1" noChangeAspect="1"/>
          </p:cNvPicPr>
          <p:nvPr>
            <p:ph idx="1"/>
          </p:nvPr>
        </p:nvPicPr>
        <p:blipFill>
          <a:blip r:embed="rId2"/>
          <a:stretch>
            <a:fillRect/>
          </a:stretch>
        </p:blipFill>
        <p:spPr>
          <a:xfrm>
            <a:off x="1183640" y="1600200"/>
            <a:ext cx="6775450" cy="45262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5285"/>
            <a:ext cx="8229600" cy="5751195"/>
          </a:xfrm>
        </p:spPr>
        <p:txBody>
          <a:bodyPr/>
          <a:lstStyle/>
          <a:p>
            <a:r>
              <a:rPr lang="en-US" sz="2400" b="1">
                <a:solidFill>
                  <a:srgbClr val="FF0000"/>
                </a:solidFill>
              </a:rPr>
              <a:t>What Is the Goal of Human Resource Planning (HRP)?</a:t>
            </a:r>
            <a:endParaRPr lang="en-US" sz="2400"/>
          </a:p>
          <a:p>
            <a:endParaRPr lang="en-US" sz="2400"/>
          </a:p>
          <a:p>
            <a:r>
              <a:rPr lang="en-US" sz="2400"/>
              <a:t>The goal of HR planning is to have the optimal number of staff to make the most money for the company. Staying on top of this and achieving effective HRP can ensure that the company:</a:t>
            </a:r>
          </a:p>
          <a:p>
            <a:endParaRPr lang="en-US" sz="2400"/>
          </a:p>
          <a:p>
            <a:r>
              <a:rPr lang="en-US" sz="2400"/>
              <a:t>Gets the </a:t>
            </a:r>
            <a:r>
              <a:rPr lang="en-US" sz="2400">
                <a:solidFill>
                  <a:srgbClr val="FF0000"/>
                </a:solidFill>
              </a:rPr>
              <a:t>best out of current employees</a:t>
            </a:r>
            <a:r>
              <a:rPr lang="en-US" sz="2400"/>
              <a:t> and increases their value</a:t>
            </a:r>
          </a:p>
          <a:p>
            <a:r>
              <a:rPr lang="en-US" sz="2400"/>
              <a:t>Has a </a:t>
            </a:r>
            <a:r>
              <a:rPr lang="en-US" sz="2400">
                <a:solidFill>
                  <a:srgbClr val="FF0000"/>
                </a:solidFill>
              </a:rPr>
              <a:t>competitive advantage</a:t>
            </a:r>
            <a:r>
              <a:rPr lang="en-US" sz="2400"/>
              <a:t> in its industry</a:t>
            </a:r>
          </a:p>
          <a:p>
            <a:r>
              <a:rPr lang="en-US" sz="2400"/>
              <a:t>Is better placed to respond to challenges and </a:t>
            </a:r>
            <a:r>
              <a:rPr lang="en-US" sz="2400">
                <a:solidFill>
                  <a:srgbClr val="FF0000"/>
                </a:solidFill>
              </a:rPr>
              <a:t>adapt to changes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4010" y="650240"/>
            <a:ext cx="7485380" cy="503682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721995"/>
          </a:xfrm>
        </p:spPr>
        <p:txBody>
          <a:bodyPr/>
          <a:lstStyle/>
          <a:p>
            <a:r>
              <a:rPr lang="en-US" sz="2400" b="1">
                <a:solidFill>
                  <a:srgbClr val="FF0000"/>
                </a:solidFill>
              </a:rPr>
              <a:t>Four Steps to Human Resource Planning (HRP)</a:t>
            </a:r>
          </a:p>
        </p:txBody>
      </p:sp>
      <p:sp>
        <p:nvSpPr>
          <p:cNvPr id="3" name="Content Placeholder 2"/>
          <p:cNvSpPr>
            <a:spLocks noGrp="1"/>
          </p:cNvSpPr>
          <p:nvPr>
            <p:ph idx="1"/>
          </p:nvPr>
        </p:nvSpPr>
        <p:spPr>
          <a:xfrm>
            <a:off x="457200" y="927100"/>
            <a:ext cx="8229600" cy="5492750"/>
          </a:xfrm>
        </p:spPr>
        <p:txBody>
          <a:bodyPr/>
          <a:lstStyle/>
          <a:p>
            <a:pPr marL="0" indent="0">
              <a:buNone/>
            </a:pPr>
            <a:r>
              <a:rPr lang="en-US" sz="2000" b="1">
                <a:solidFill>
                  <a:srgbClr val="FF0000"/>
                </a:solidFill>
              </a:rPr>
              <a:t>1. Analyzing Labor Supply</a:t>
            </a:r>
          </a:p>
          <a:p>
            <a:r>
              <a:rPr lang="en-US" sz="2000"/>
              <a:t>The first step of HRP is to identify the company's </a:t>
            </a:r>
            <a:r>
              <a:rPr lang="en-US" sz="2000">
                <a:solidFill>
                  <a:srgbClr val="FF0000"/>
                </a:solidFill>
              </a:rPr>
              <a:t>current human resources supply.</a:t>
            </a:r>
            <a:r>
              <a:rPr lang="en-US" sz="2000"/>
              <a:t> In this step, the HR department studies the strength of the organization based on the number of employees, their skills, qualifications, positions, benefits, and performance levels.</a:t>
            </a:r>
          </a:p>
          <a:p>
            <a:r>
              <a:rPr lang="en-US" sz="2000" b="1">
                <a:solidFill>
                  <a:srgbClr val="FF0000"/>
                </a:solidFill>
              </a:rPr>
              <a:t>2. Forecasting Labor Demand</a:t>
            </a:r>
          </a:p>
          <a:p>
            <a:endParaRPr lang="en-US" sz="2000" b="1">
              <a:solidFill>
                <a:srgbClr val="FF0000"/>
              </a:solidFill>
            </a:endParaRPr>
          </a:p>
          <a:p>
            <a:r>
              <a:rPr lang="en-US" sz="2000"/>
              <a:t>The second step requires the company to outline the future of its workforce.The HR department can also look at external conditions impacting labor demand, such as </a:t>
            </a:r>
            <a:r>
              <a:rPr lang="en-US" sz="2000">
                <a:solidFill>
                  <a:srgbClr val="FF0000"/>
                </a:solidFill>
              </a:rPr>
              <a:t>new technology</a:t>
            </a:r>
            <a:r>
              <a:rPr lang="en-US" sz="2000"/>
              <a:t> that might increase or decrease the need for workers.</a:t>
            </a:r>
          </a:p>
          <a:p>
            <a:endParaRPr lang="en-US" sz="2000"/>
          </a:p>
          <a:p>
            <a:r>
              <a:rPr lang="en-US" sz="2000" b="1">
                <a:solidFill>
                  <a:srgbClr val="FF0000"/>
                </a:solidFill>
              </a:rPr>
              <a:t>3. Balancing Labor Demand With Supply</a:t>
            </a:r>
          </a:p>
          <a:p>
            <a:r>
              <a:rPr lang="en-US" sz="2000"/>
              <a:t>The third step in the HRP process is forecasting the employment demand. HR creates a gap analysis that lays out specific needs to narrow the supply of the company's labor versus future demand.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2595"/>
            <a:ext cx="8229600" cy="5683885"/>
          </a:xfrm>
        </p:spPr>
        <p:txBody>
          <a:bodyPr/>
          <a:lstStyle/>
          <a:p>
            <a:r>
              <a:rPr lang="en-US" b="1">
                <a:solidFill>
                  <a:srgbClr val="FF0000"/>
                </a:solidFill>
              </a:rPr>
              <a:t>4. Developing and Implementing a Plan</a:t>
            </a:r>
          </a:p>
          <a:p>
            <a:r>
              <a:rPr lang="en-US"/>
              <a:t>The answers to questions from the gap analysis help HR determine how to proceed, which is the final phase of the HRP process.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4510" y="773430"/>
            <a:ext cx="6182360" cy="53530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1178560"/>
          </a:xfrm>
        </p:spPr>
        <p:txBody>
          <a:bodyPr/>
          <a:lstStyle/>
          <a:p>
            <a:r>
              <a:rPr lang="en-US" b="1">
                <a:solidFill>
                  <a:srgbClr val="FF0000"/>
                </a:solidFill>
                <a:sym typeface="+mn-ea"/>
              </a:rPr>
              <a:t>Recruitment</a:t>
            </a:r>
          </a:p>
        </p:txBody>
      </p:sp>
      <p:sp>
        <p:nvSpPr>
          <p:cNvPr id="3" name="Content Placeholder 2"/>
          <p:cNvSpPr>
            <a:spLocks noGrp="1"/>
          </p:cNvSpPr>
          <p:nvPr>
            <p:ph idx="1"/>
          </p:nvPr>
        </p:nvSpPr>
        <p:spPr/>
        <p:txBody>
          <a:bodyPr/>
          <a:lstStyle/>
          <a:p>
            <a:pPr marL="0" indent="0">
              <a:buNone/>
            </a:pPr>
            <a:endParaRPr lang="en-US" sz="2400">
              <a:solidFill>
                <a:srgbClr val="FF0000"/>
              </a:solidFill>
            </a:endParaRPr>
          </a:p>
          <a:p>
            <a:pPr marL="0" indent="0">
              <a:buNone/>
            </a:pPr>
            <a:r>
              <a:rPr lang="en-US" sz="2400" b="1">
                <a:solidFill>
                  <a:srgbClr val="FF0000"/>
                </a:solidFill>
              </a:rPr>
              <a:t>Definition:</a:t>
            </a:r>
          </a:p>
          <a:p>
            <a:r>
              <a:rPr lang="en-US" sz="2400"/>
              <a:t>According to </a:t>
            </a:r>
            <a:r>
              <a:rPr lang="en-US" sz="2400">
                <a:solidFill>
                  <a:srgbClr val="FF0000"/>
                </a:solidFill>
              </a:rPr>
              <a:t>Edwin B. Flippo</a:t>
            </a:r>
            <a:r>
              <a:rPr lang="en-US" sz="2400"/>
              <a:t>, “It is a process of </a:t>
            </a:r>
            <a:r>
              <a:rPr lang="en-US" sz="2400">
                <a:solidFill>
                  <a:srgbClr val="FF0000"/>
                </a:solidFill>
              </a:rPr>
              <a:t>searching </a:t>
            </a:r>
            <a:r>
              <a:rPr lang="en-US" sz="2400"/>
              <a:t>for prospective employees and stimulating and </a:t>
            </a:r>
            <a:r>
              <a:rPr lang="en-US" sz="2400">
                <a:solidFill>
                  <a:srgbClr val="FF0000"/>
                </a:solidFill>
              </a:rPr>
              <a:t>encouraging</a:t>
            </a:r>
            <a:r>
              <a:rPr lang="en-US" sz="2400"/>
              <a:t> them to apply for jobs in an organisation.”</a:t>
            </a:r>
          </a:p>
          <a:p>
            <a:pPr marL="0" indent="0">
              <a:buNone/>
            </a:pPr>
            <a:r>
              <a:rPr lang="en-US" sz="2400"/>
              <a:t> </a:t>
            </a:r>
          </a:p>
          <a:p>
            <a:r>
              <a:rPr lang="en-US" sz="2400"/>
              <a:t>Kempner writes, “Recruitment forms the </a:t>
            </a:r>
            <a:r>
              <a:rPr lang="en-US" sz="2400">
                <a:solidFill>
                  <a:srgbClr val="FF0000"/>
                </a:solidFill>
              </a:rPr>
              <a:t>first stage </a:t>
            </a:r>
            <a:r>
              <a:rPr lang="en-US" sz="2400"/>
              <a:t>in the process which continues with</a:t>
            </a:r>
            <a:r>
              <a:rPr lang="en-US" sz="2400">
                <a:solidFill>
                  <a:srgbClr val="FF0000"/>
                </a:solidFill>
              </a:rPr>
              <a:t> selection </a:t>
            </a:r>
            <a:r>
              <a:rPr lang="en-US" sz="2400"/>
              <a:t>and ceases with the </a:t>
            </a:r>
            <a:r>
              <a:rPr lang="en-US" sz="2400">
                <a:solidFill>
                  <a:srgbClr val="FF0000"/>
                </a:solidFill>
              </a:rPr>
              <a:t>placement </a:t>
            </a:r>
            <a:r>
              <a:rPr lang="en-US" sz="2400"/>
              <a:t>of the candidates.”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Sources of recruitment </a:t>
            </a:r>
            <a:endParaRPr lang="en-US"/>
          </a:p>
        </p:txBody>
      </p:sp>
      <p:sp>
        <p:nvSpPr>
          <p:cNvPr id="3" name="Content Placeholder 2"/>
          <p:cNvSpPr>
            <a:spLocks noGrp="1"/>
          </p:cNvSpPr>
          <p:nvPr>
            <p:ph idx="1"/>
          </p:nvPr>
        </p:nvSpPr>
        <p:spPr/>
        <p:txBody>
          <a:bodyPr/>
          <a:lstStyle/>
          <a:p>
            <a:r>
              <a:rPr lang="en-US" sz="2400"/>
              <a:t>Sources of recruitment refers to various modes of </a:t>
            </a:r>
            <a:r>
              <a:rPr lang="en-US" sz="2400">
                <a:solidFill>
                  <a:srgbClr val="FF0000"/>
                </a:solidFill>
              </a:rPr>
              <a:t>connecting with the job seeker </a:t>
            </a:r>
            <a:r>
              <a:rPr lang="en-US" sz="2400"/>
              <a:t>for completing the task of finding potential employees. In simple words, sources of recruitment is the medium through which </a:t>
            </a:r>
            <a:r>
              <a:rPr lang="en-US" sz="2400">
                <a:solidFill>
                  <a:srgbClr val="FF0000"/>
                </a:solidFill>
              </a:rPr>
              <a:t>communication regarding the vacant positions is made aware to the prospective candidates.</a:t>
            </a:r>
          </a:p>
          <a:p>
            <a:endParaRPr lang="en-US" sz="2400"/>
          </a:p>
          <a:p>
            <a:r>
              <a:rPr lang="en-US" sz="2400"/>
              <a:t>There are generally recognised two sources of recruitment, which are </a:t>
            </a:r>
            <a:r>
              <a:rPr lang="en-US" sz="2400">
                <a:solidFill>
                  <a:srgbClr val="FF0000"/>
                </a:solidFill>
              </a:rPr>
              <a:t>internal and external</a:t>
            </a:r>
            <a:r>
              <a:rPr lang="en-US" sz="2400"/>
              <a:t> sources. Let us discuss these sources in detail in the following lines.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391795"/>
            <a:ext cx="8046085" cy="5734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TEXT BOOKS/REFERENCES:</a:t>
            </a:r>
            <a:endParaRPr lang="en-US"/>
          </a:p>
        </p:txBody>
      </p:sp>
      <p:sp>
        <p:nvSpPr>
          <p:cNvPr id="3" name="Content Placeholder 2"/>
          <p:cNvSpPr>
            <a:spLocks noGrp="1"/>
          </p:cNvSpPr>
          <p:nvPr>
            <p:ph idx="1"/>
          </p:nvPr>
        </p:nvSpPr>
        <p:spPr/>
        <p:txBody>
          <a:bodyPr/>
          <a:lstStyle/>
          <a:p>
            <a:r>
              <a:rPr lang="en-US" sz="1800"/>
              <a:t>1.</a:t>
            </a:r>
            <a:r>
              <a:rPr lang="en-US" sz="1800" b="1"/>
              <a:t>P. Subba Rao, Essentials of Human Resource Management, Himalaya Publishing, 6e, 2021.</a:t>
            </a:r>
          </a:p>
          <a:p>
            <a:r>
              <a:rPr lang="en-US" sz="1800" b="1"/>
              <a:t>2.Biswajeet Pattanayak, Human Resource Management, 5e, 2018.</a:t>
            </a:r>
          </a:p>
          <a:p>
            <a:endParaRPr lang="en-US" sz="1800" b="1"/>
          </a:p>
          <a:p>
            <a:r>
              <a:rPr lang="en-US" sz="1800" b="1"/>
              <a:t>1.Gary Dessler, Biju Varkkey, Human Resource Management, Pearson, 4e, 2017.</a:t>
            </a:r>
          </a:p>
          <a:p>
            <a:r>
              <a:rPr lang="en-US" sz="1800" b="1"/>
              <a:t>2.Robert L. Mathis, John H. Jackson, Manas Ranjan Tripathy, Human Resource Management, Cengage Learning 2016.</a:t>
            </a:r>
          </a:p>
          <a:p>
            <a:r>
              <a:rPr lang="en-US" sz="1800" b="1"/>
              <a:t>3.Biswajeet Pattanayak, Human Resource Management, 5e, 2018.</a:t>
            </a:r>
          </a:p>
          <a:p>
            <a:r>
              <a:rPr lang="en-US" sz="1800" b="1"/>
              <a:t>4.K. Aswathappa, Human Resource Management: Text and Cases, TMH,8e, 2017.</a:t>
            </a:r>
          </a:p>
          <a:p>
            <a:r>
              <a:rPr lang="en-US" sz="1800" b="1"/>
              <a:t>5.Sharon Pande and Swapnalekha Basak, Human Resource Management, Text and Cases,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E-Recruitment</a:t>
            </a:r>
            <a:endParaRPr lang="en-US"/>
          </a:p>
        </p:txBody>
      </p:sp>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E-Recruitment</a:t>
            </a:r>
          </a:p>
        </p:txBody>
      </p:sp>
      <p:sp>
        <p:nvSpPr>
          <p:cNvPr id="3" name="Content Placeholder 2"/>
          <p:cNvSpPr>
            <a:spLocks noGrp="1"/>
          </p:cNvSpPr>
          <p:nvPr>
            <p:ph idx="1"/>
          </p:nvPr>
        </p:nvSpPr>
        <p:spPr/>
        <p:txBody>
          <a:bodyPr/>
          <a:lstStyle/>
          <a:p>
            <a:r>
              <a:rPr lang="en-US"/>
              <a:t>E-recruitment, also known as </a:t>
            </a:r>
            <a:r>
              <a:rPr lang="en-US">
                <a:solidFill>
                  <a:srgbClr val="FF0000"/>
                </a:solidFill>
              </a:rPr>
              <a:t>online recruitment</a:t>
            </a:r>
            <a:r>
              <a:rPr lang="en-US"/>
              <a:t>, refers to the use of </a:t>
            </a:r>
            <a:r>
              <a:rPr lang="en-US">
                <a:solidFill>
                  <a:srgbClr val="FF0000"/>
                </a:solidFill>
              </a:rPr>
              <a:t>web-based technology</a:t>
            </a:r>
            <a:r>
              <a:rPr lang="en-US"/>
              <a:t> for the various processes of attracting, assessing,  job candidates. </a:t>
            </a:r>
          </a:p>
          <a:p>
            <a:r>
              <a:rPr lang="en-US"/>
              <a:t>E-recruitment is an </a:t>
            </a:r>
            <a:r>
              <a:rPr lang="en-US">
                <a:solidFill>
                  <a:srgbClr val="FF0000"/>
                </a:solidFill>
              </a:rPr>
              <a:t>integration and use of internet technology </a:t>
            </a:r>
            <a:r>
              <a:rPr lang="en-US"/>
              <a:t>to improve competence of recruitment process.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288925"/>
            <a:ext cx="8046085" cy="583755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8640" y="1600200"/>
            <a:ext cx="8046085" cy="452628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Selection Process</a:t>
            </a:r>
          </a:p>
        </p:txBody>
      </p:sp>
      <p:sp>
        <p:nvSpPr>
          <p:cNvPr id="3" name="Content Placeholder 2"/>
          <p:cNvSpPr>
            <a:spLocks noGrp="1"/>
          </p:cNvSpPr>
          <p:nvPr>
            <p:ph idx="1"/>
          </p:nvPr>
        </p:nvSpPr>
        <p:spPr/>
        <p:txBody>
          <a:bodyPr/>
          <a:lstStyle/>
          <a:p>
            <a:r>
              <a:rPr lang="en-US"/>
              <a:t>The selection process can be defined as the process of </a:t>
            </a:r>
            <a:r>
              <a:rPr lang="en-US">
                <a:solidFill>
                  <a:srgbClr val="FF0000"/>
                </a:solidFill>
              </a:rPr>
              <a:t>selection and shortlisting of the right candidates with the necessary qualifications and skill set to fill the vacancies in an organisation</a:t>
            </a:r>
            <a:r>
              <a:rPr lang="en-US"/>
              <a:t>.</a:t>
            </a:r>
          </a:p>
          <a:p>
            <a:r>
              <a:rPr lang="en-US"/>
              <a:t> The selection process varies from industry to industry, company to company and even amongst departments of the same company.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752600"/>
            <a:ext cx="7940675" cy="4526280"/>
          </a:xfrm>
          <a:prstGeom prst="rect">
            <a:avLst/>
          </a:prstGeom>
        </p:spPr>
      </p:pic>
      <p:sp>
        <p:nvSpPr>
          <p:cNvPr id="5" name="Text Box 4"/>
          <p:cNvSpPr txBox="1"/>
          <p:nvPr/>
        </p:nvSpPr>
        <p:spPr>
          <a:xfrm>
            <a:off x="414020" y="408305"/>
            <a:ext cx="8539480" cy="812165"/>
          </a:xfrm>
          <a:prstGeom prst="rect">
            <a:avLst/>
          </a:prstGeom>
          <a:noFill/>
        </p:spPr>
        <p:txBody>
          <a:bodyPr wrap="square" rtlCol="0">
            <a:noAutofit/>
          </a:bodyPr>
          <a:lstStyle/>
          <a:p>
            <a:r>
              <a:rPr lang="en-US" sz="2000" b="1">
                <a:solidFill>
                  <a:srgbClr val="FF0000"/>
                </a:solidFill>
              </a:rPr>
              <a:t>Selection</a:t>
            </a:r>
          </a:p>
          <a:p>
            <a:r>
              <a:rPr lang="en-US"/>
              <a:t>Definition: Selection is the procedure of choosing persons who have </a:t>
            </a:r>
            <a:r>
              <a:rPr lang="en-US">
                <a:solidFill>
                  <a:srgbClr val="FF0000"/>
                </a:solidFill>
              </a:rPr>
              <a:t>appropriate qualifications to occupy jobs in the company.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22070" y="461010"/>
            <a:ext cx="6713855" cy="602170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sym typeface="+mn-ea"/>
              </a:rPr>
              <a:t>Definition of Interview</a:t>
            </a:r>
          </a:p>
        </p:txBody>
      </p:sp>
      <p:sp>
        <p:nvSpPr>
          <p:cNvPr id="3" name="Content Placeholder 2"/>
          <p:cNvSpPr>
            <a:spLocks noGrp="1"/>
          </p:cNvSpPr>
          <p:nvPr>
            <p:ph idx="1"/>
          </p:nvPr>
        </p:nvSpPr>
        <p:spPr/>
        <p:txBody>
          <a:bodyPr/>
          <a:lstStyle/>
          <a:p>
            <a:r>
              <a:rPr lang="en-US" sz="2800"/>
              <a:t>An interview is </a:t>
            </a:r>
            <a:r>
              <a:rPr lang="en-US" sz="2800">
                <a:solidFill>
                  <a:srgbClr val="FF0000"/>
                </a:solidFill>
              </a:rPr>
              <a:t>an interpersonal communication technique for exchanging ideas between two people.</a:t>
            </a:r>
            <a:r>
              <a:rPr lang="en-US" sz="2800"/>
              <a:t> The word “interview” derives from the </a:t>
            </a:r>
            <a:r>
              <a:rPr lang="en-US" sz="2800">
                <a:solidFill>
                  <a:srgbClr val="FF0000"/>
                </a:solidFill>
              </a:rPr>
              <a:t>French word “entrevue” or “entrevior,” which means “to see one another” or “to meet”</a:t>
            </a:r>
            <a:r>
              <a:rPr lang="en-US" sz="2800"/>
              <a:t> </a:t>
            </a:r>
          </a:p>
          <a:p>
            <a:pPr marL="0" indent="0">
              <a:buNone/>
            </a:pPr>
            <a:endParaRPr lang="en-US" sz="2800"/>
          </a:p>
          <a:p>
            <a:r>
              <a:rPr lang="en-US" sz="2800"/>
              <a:t>Gary Dessler states, “</a:t>
            </a:r>
            <a:r>
              <a:rPr lang="en-US" sz="2800">
                <a:solidFill>
                  <a:srgbClr val="FF0000"/>
                </a:solidFill>
              </a:rPr>
              <a:t>Interview is a selection procedure designed to predict future job performance based on applicants’ responses to oral inquiries.”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391410"/>
            <a:ext cx="8229600" cy="4029075"/>
          </a:xfrm>
          <a:prstGeom prst="rect">
            <a:avLst/>
          </a:prstGeom>
        </p:spPr>
      </p:pic>
      <p:sp>
        <p:nvSpPr>
          <p:cNvPr id="5" name="Text Box 4"/>
          <p:cNvSpPr txBox="1"/>
          <p:nvPr/>
        </p:nvSpPr>
        <p:spPr>
          <a:xfrm>
            <a:off x="1303020" y="372745"/>
            <a:ext cx="6849745" cy="1464945"/>
          </a:xfrm>
          <a:prstGeom prst="rect">
            <a:avLst/>
          </a:prstGeom>
          <a:noFill/>
        </p:spPr>
        <p:txBody>
          <a:bodyPr wrap="square" rtlCol="0">
            <a:noAutofit/>
          </a:bodyPr>
          <a:lstStyle/>
          <a:p>
            <a:endParaRPr lang="en-US"/>
          </a:p>
        </p:txBody>
      </p:sp>
      <p:sp>
        <p:nvSpPr>
          <p:cNvPr id="6" name="Text Box 5"/>
          <p:cNvSpPr txBox="1"/>
          <p:nvPr/>
        </p:nvSpPr>
        <p:spPr>
          <a:xfrm>
            <a:off x="457200" y="304800"/>
            <a:ext cx="6849745" cy="1464945"/>
          </a:xfrm>
          <a:prstGeom prst="rect">
            <a:avLst/>
          </a:prstGeom>
          <a:noFill/>
        </p:spPr>
        <p:txBody>
          <a:bodyPr wrap="square" rtlCol="0">
            <a:noAutofit/>
          </a:bodyPr>
          <a:lstStyle/>
          <a:p>
            <a:r>
              <a:rPr lang="en-US" sz="2000" b="1"/>
              <a:t>In English, it means ‘</a:t>
            </a:r>
            <a:r>
              <a:rPr lang="en-US" sz="2000" b="1">
                <a:solidFill>
                  <a:srgbClr val="FF0000"/>
                </a:solidFill>
              </a:rPr>
              <a:t>a view between’ or ‘a sight between.’</a:t>
            </a:r>
            <a:r>
              <a:rPr lang="en-US" sz="2000" b="1"/>
              <a:t> It suggests that an interview is a meeting between two people for the purpose of getting a view of each other or for getting to know each other.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126</TotalTime>
  <Words>9767</Words>
  <Application>Microsoft Office PowerPoint</Application>
  <PresentationFormat>On-screen Show (4:3)</PresentationFormat>
  <Paragraphs>689</Paragraphs>
  <Slides>207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207</vt:i4>
      </vt:variant>
    </vt:vector>
  </HeadingPairs>
  <TitlesOfParts>
    <vt:vector size="212" baseType="lpstr">
      <vt:lpstr>Arial</vt:lpstr>
      <vt:lpstr>Calibri</vt:lpstr>
      <vt:lpstr>InterNew</vt:lpstr>
      <vt:lpstr>Times New Roman</vt:lpstr>
      <vt:lpstr>Business Cooperate</vt:lpstr>
      <vt:lpstr>MALLA REDDY UNIVERSITY III Year B. Tech – I Semester  L/T/P/C  3/0/0/3  (MR20-1BM0163)             HUMAN RESOURCE MANAGEMENT (HRM) </vt:lpstr>
      <vt:lpstr>PowerPoint Presentation</vt:lpstr>
      <vt:lpstr>PowerPoint Presentation</vt:lpstr>
      <vt:lpstr>PowerPoint Presentation</vt:lpstr>
      <vt:lpstr>PowerPoint Presentation</vt:lpstr>
      <vt:lpstr>Unit – IV: Performance Management</vt:lpstr>
      <vt:lpstr>Unit – V Compensation and Employee Welfare</vt:lpstr>
      <vt:lpstr>Course Outcomes: </vt:lpstr>
      <vt:lpstr>TEXT BOOKS/REFERENCES:</vt:lpstr>
      <vt:lpstr>PowerPoint Presentation</vt:lpstr>
      <vt:lpstr>PowerPoint Presentation</vt:lpstr>
      <vt:lpstr>PowerPoint Presentation</vt:lpstr>
      <vt:lpstr>PowerPoint Presentation</vt:lpstr>
      <vt:lpstr>PowerPoint Presentation</vt:lpstr>
      <vt:lpstr>PowerPoint Presentation</vt:lpstr>
      <vt:lpstr>Human Resource management</vt:lpstr>
      <vt:lpstr>HRM Defination </vt:lpstr>
      <vt:lpstr>PowerPoint Presentation</vt:lpstr>
      <vt:lpstr>PowerPoint Presentation</vt:lpstr>
      <vt:lpstr>PowerPoint Presentation</vt:lpstr>
      <vt:lpstr>Nature of HRM </vt:lpstr>
      <vt:lpstr>Nature of HRM </vt:lpstr>
      <vt:lpstr>The nature of Human Resource Management (HRM)</vt:lpstr>
      <vt:lpstr>PowerPoint Presentation</vt:lpstr>
      <vt:lpstr>(HRM) key functions </vt:lpstr>
      <vt:lpstr>PowerPoint Presentation</vt:lpstr>
      <vt:lpstr>PowerPoint Presentation</vt:lpstr>
      <vt:lpstr>Line Manager</vt:lpstr>
      <vt:lpstr>Line management</vt:lpstr>
      <vt:lpstr>Line Managers</vt:lpstr>
      <vt:lpstr>line manager skills</vt:lpstr>
      <vt:lpstr>PowerPoint Presentation</vt:lpstr>
      <vt:lpstr>PowerPoint Presentation</vt:lpstr>
      <vt:lpstr>New Approaches to Organizing HR</vt:lpstr>
      <vt:lpstr>PowerPoint Presentation</vt:lpstr>
      <vt:lpstr>HR Score Card</vt:lpstr>
      <vt:lpstr>HR Score Card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(HRIS) is defined as a software or online solution that is used for data entry, data tracking, and data management of all human resources operations of an organization.</vt:lpstr>
      <vt:lpstr>PowerPoint Presentation</vt:lpstr>
      <vt:lpstr>PowerPoint Presentation</vt:lpstr>
      <vt:lpstr>PowerPoint Presentation</vt:lpstr>
      <vt:lpstr>PowerPoint Presentation</vt:lpstr>
      <vt:lpstr>  E-HRM/ Electronic HRM </vt:lpstr>
      <vt:lpstr> E-HRM/ Electronic HRM Human Resource Management (HRM) departments using information and communication technologies (ICTs) are becoming an increasingly important phenomenon called e-HRM. The integration of IT applications with Human Resource (HR) function An  e-HRM  system is  also  defined as  “a way  of  implementing  HR  strategies,  policies  and practices in organisations through conscious and directed support of and/ or with the full use of web-technology-based channels</vt:lpstr>
      <vt:lpstr>PowerPoint Presentation</vt:lpstr>
      <vt:lpstr>PowerPoint Presentation</vt:lpstr>
      <vt:lpstr>PowerPoint Presentation</vt:lpstr>
      <vt:lpstr>PowerPoint Presentation</vt:lpstr>
      <vt:lpstr>PowerPoint Presentation</vt:lpstr>
      <vt:lpstr>PowerPoint Presentation</vt:lpstr>
      <vt:lpstr>Comparing traditional and electronic HR practices</vt:lpstr>
      <vt:lpstr>PowerPoint Presentation</vt:lpstr>
      <vt:lpstr>PowerPoint Presentation</vt:lpstr>
      <vt:lpstr>PowerPoint Presentation</vt:lpstr>
      <vt:lpstr>Job analysis</vt:lpstr>
      <vt:lpstr>Why is job analysis important?</vt:lpstr>
      <vt:lpstr>A job analysis should focus on the following aspects </vt:lpstr>
      <vt:lpstr>What are the methods of job analysis?</vt:lpstr>
      <vt:lpstr>PowerPoint Presentation</vt:lpstr>
      <vt:lpstr>job description and job specification </vt:lpstr>
      <vt:lpstr>PowerPoint Presentation</vt:lpstr>
      <vt:lpstr>PowerPoint Presentation</vt:lpstr>
      <vt:lpstr>Job satisfaction </vt:lpstr>
      <vt:lpstr>Job satisfaction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Resource Planning (HRP)</vt:lpstr>
      <vt:lpstr>PowerPoint Presentation</vt:lpstr>
      <vt:lpstr>PowerPoint Presentation</vt:lpstr>
      <vt:lpstr>Four Steps to Human Resource Planning (HRP)</vt:lpstr>
      <vt:lpstr>PowerPoint Presentation</vt:lpstr>
      <vt:lpstr>PowerPoint Presentation</vt:lpstr>
      <vt:lpstr>PowerPoint Presentation</vt:lpstr>
      <vt:lpstr>Recruitment</vt:lpstr>
      <vt:lpstr>Sources of recruitment </vt:lpstr>
      <vt:lpstr>PowerPoint Presentation</vt:lpstr>
      <vt:lpstr>E-Recruitment</vt:lpstr>
      <vt:lpstr>E-Recruitment</vt:lpstr>
      <vt:lpstr>PowerPoint Presentation</vt:lpstr>
      <vt:lpstr>PowerPoint Presentation</vt:lpstr>
      <vt:lpstr>PowerPoint Presentation</vt:lpstr>
      <vt:lpstr>Selection Process</vt:lpstr>
      <vt:lpstr>PowerPoint Presentation</vt:lpstr>
      <vt:lpstr>PowerPoint Presentation</vt:lpstr>
      <vt:lpstr>Definition of Interview</vt:lpstr>
      <vt:lpstr>PowerPoint Presentation</vt:lpstr>
      <vt:lpstr>PowerPoint Presentation</vt:lpstr>
      <vt:lpstr>PowerPoint Presentation</vt:lpstr>
      <vt:lpstr>PowerPoint Presentation</vt:lpstr>
      <vt:lpstr>PowerPoint Presentation</vt:lpstr>
      <vt:lpstr>PowerPoint Presentation</vt:lpstr>
      <vt:lpstr>Errors in Interviews</vt:lpstr>
      <vt:lpstr>PowerPoint Presentation</vt:lpstr>
      <vt:lpstr>Training</vt:lpstr>
      <vt:lpstr>PowerPoint Presentation</vt:lpstr>
      <vt:lpstr>Importance of Training and Development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vt:lpstr>
      <vt:lpstr>PowerPoint Presentation</vt:lpstr>
      <vt:lpstr>PowerPoint Presentation</vt:lpstr>
      <vt:lpstr>PowerPoint Presentation</vt:lpstr>
      <vt:lpstr>Difference</vt:lpstr>
      <vt:lpstr>PowerPoint Presentation</vt:lpstr>
      <vt:lpstr>PowerPoint Presentation</vt:lpstr>
      <vt:lpstr>What is management development?</vt:lpstr>
      <vt:lpstr>PowerPoint Presentation</vt:lpstr>
      <vt:lpstr>PowerPoint Presentation</vt:lpstr>
      <vt:lpstr>PowerPoint Presentation</vt:lpstr>
      <vt:lpstr> Management Development Process</vt:lpstr>
      <vt:lpstr>PowerPoint Presentation</vt:lpstr>
      <vt:lpstr>Evaluation of Training and Development programs.</vt:lpstr>
      <vt:lpstr>PowerPoint Presentation</vt:lpstr>
      <vt:lpstr>PowerPoint Presentation</vt:lpstr>
      <vt:lpstr>PowerPoint Presentation</vt:lpstr>
      <vt:lpstr>PowerPoint Presentation</vt:lpstr>
      <vt:lpstr>What is Performance Management?</vt:lpstr>
      <vt:lpstr>PowerPoint Presentation</vt:lpstr>
      <vt:lpstr>concept of performance management and appraisal</vt:lpstr>
      <vt:lpstr>OBJECTIVES OF PERFORMANCE MANAGEMENT</vt:lpstr>
      <vt:lpstr>PowerPoint Presentation</vt:lpstr>
      <vt:lpstr>PowerPoint Presentation</vt:lpstr>
      <vt:lpstr> Techniques for Performance Appraisal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Here’s a real-world example of how Behaviorally Anchored Rating Scales (BARS) might be implemented in a customer service department:</vt:lpstr>
      <vt:lpstr>Career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evaluation process.</vt:lpstr>
      <vt:lpstr>PowerPoint Presentation</vt:lpstr>
      <vt:lpstr>PowerPoint Presentation</vt:lpstr>
      <vt:lpstr>Job Evaluation Methods</vt:lpstr>
      <vt:lpstr>PowerPoint Presentation</vt:lpstr>
      <vt:lpstr>PowerPoint Presentation</vt:lpstr>
      <vt:lpstr>PowerPoint Presentation</vt:lpstr>
      <vt:lpstr>PowerPoint Presentation</vt:lpstr>
      <vt:lpstr>Pricing Managerial And Professional Jobs</vt:lpstr>
      <vt:lpstr>PowerPoint Presentation</vt:lpstr>
      <vt:lpstr>PowerPoint Presentation</vt:lpstr>
      <vt:lpstr>Performance based Pay Benefits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MALLA REDDY UNIVERSITY    III Year B. Tech – I Semester    L/T/P/C 3/0/0/3 (MR20-1BM0163)     STRATEGIC MANAGEMENT  Course objectives:  To discuss the concepts in strategy and its application under various management functions in organisation.   To identify the macro aspects of general management and their impact on business operation.   To discuss Strategic evaluation and control techniques with their current relevance to Changing organisation structure.</dc:title>
  <dc:creator>MRUH</dc:creator>
  <cp:lastModifiedBy>Subhapreet Patro</cp:lastModifiedBy>
  <cp:revision>294</cp:revision>
  <dcterms:created xsi:type="dcterms:W3CDTF">2006-08-16T00:00:00Z</dcterms:created>
  <dcterms:modified xsi:type="dcterms:W3CDTF">2024-12-12T17:47:56Z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8D9E07D3C17C42BBABE98C5DDB5936FC_13</vt:lpwstr>
  </property>
  <property fmtid="{D5CDD505-2E9C-101B-9397-08002B2CF9AE}" pid="3" name="KSOProductBuildVer">
    <vt:lpwstr>1033-12.2.0.18607</vt:lpwstr>
  </property>
</Properties>
</file>